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7" r:id="rId2"/>
    <p:sldId id="278" r:id="rId3"/>
    <p:sldId id="292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94" r:id="rId12"/>
    <p:sldId id="295" r:id="rId13"/>
    <p:sldId id="286" r:id="rId14"/>
    <p:sldId id="256" r:id="rId15"/>
    <p:sldId id="288" r:id="rId16"/>
    <p:sldId id="289" r:id="rId17"/>
    <p:sldId id="290" r:id="rId18"/>
    <p:sldId id="291" r:id="rId19"/>
    <p:sldId id="298" r:id="rId20"/>
    <p:sldId id="296" r:id="rId21"/>
    <p:sldId id="297" r:id="rId2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10"/>
  </p:normalViewPr>
  <p:slideViewPr>
    <p:cSldViewPr snapToGrid="0" snapToObjects="1">
      <p:cViewPr varScale="1">
        <p:scale>
          <a:sx n="103" d="100"/>
          <a:sy n="103" d="100"/>
        </p:scale>
        <p:origin x="213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726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04D85-8556-6DDA-C873-E0E0ECD8D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DF49FF-4F9D-1B0D-2428-D12FADC25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E06F3E-EF4A-BC39-DFF5-40D656EA0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33B85-92F0-129E-7748-2D8838D1A7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8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1A321-308B-D9DC-2958-556950E12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14447B-F5A0-F2EB-F9C2-9EB325B9C4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F60BE3-A13E-933B-2E78-BC1E9E659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7F996-5F69-6413-D48E-5BED3F566D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39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293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434027"/>
            <a:ext cx="8572500" cy="124649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40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📊 Fundamentals of Data Storage - Files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1775975" y="2043113"/>
            <a:ext cx="559202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Curation &amp; Visualization Course (DA2402)</a:t>
            </a:r>
            <a:endParaRPr lang="en-US" sz="202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75" y="2786063"/>
            <a:ext cx="4286250" cy="229451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45025" y="5286375"/>
            <a:ext cx="525392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Enhanced with Practical Examples and Performance Optimization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721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JSON (JavaScript Object Notation)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Stores hierarchical/semi-structured data, widely used in APIs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285750" y="1457325"/>
            <a:ext cx="4214813" cy="1500188"/>
          </a:xfrm>
          <a:prstGeom prst="rect">
            <a:avLst/>
          </a:prstGeom>
          <a:solidFill>
            <a:srgbClr val="D5F4E6"/>
          </a:solidFill>
          <a:ln/>
        </p:spPr>
      </p:sp>
      <p:sp>
        <p:nvSpPr>
          <p:cNvPr id="6" name="Shape 3"/>
          <p:cNvSpPr/>
          <p:nvPr/>
        </p:nvSpPr>
        <p:spPr>
          <a:xfrm>
            <a:off x="285750" y="1457325"/>
            <a:ext cx="28575" cy="1500188"/>
          </a:xfrm>
          <a:prstGeom prst="rect">
            <a:avLst/>
          </a:prstGeom>
          <a:solidFill>
            <a:srgbClr val="27AE60"/>
          </a:solidFill>
          <a:ln/>
        </p:spPr>
      </p:sp>
      <p:sp>
        <p:nvSpPr>
          <p:cNvPr id="7" name="Text 4"/>
          <p:cNvSpPr/>
          <p:nvPr/>
        </p:nvSpPr>
        <p:spPr>
          <a:xfrm>
            <a:off x="392906" y="1564481"/>
            <a:ext cx="4000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✅ Pros</a:t>
            </a:r>
            <a:endParaRPr lang="en-US" sz="1046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885950"/>
            <a:ext cx="128588" cy="1285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2931" y="1850231"/>
            <a:ext cx="95695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Flexible schema</a:t>
            </a:r>
            <a:endParaRPr lang="en-US" sz="942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2135981"/>
            <a:ext cx="128588" cy="12858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92931" y="2100263"/>
            <a:ext cx="107616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Nested structures</a:t>
            </a:r>
            <a:endParaRPr lang="en-US" sz="942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2386013"/>
            <a:ext cx="128588" cy="1285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92931" y="2350294"/>
            <a:ext cx="101921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Human-readable</a:t>
            </a:r>
            <a:endParaRPr lang="en-US" sz="942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2636044"/>
            <a:ext cx="128588" cy="12858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92931" y="2600325"/>
            <a:ext cx="112645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Web-native format</a:t>
            </a:r>
            <a:endParaRPr lang="en-US" sz="942" dirty="0"/>
          </a:p>
        </p:txBody>
      </p:sp>
      <p:sp>
        <p:nvSpPr>
          <p:cNvPr id="16" name="Shape 9"/>
          <p:cNvSpPr/>
          <p:nvPr/>
        </p:nvSpPr>
        <p:spPr>
          <a:xfrm>
            <a:off x="285750" y="3100388"/>
            <a:ext cx="4214813" cy="1500188"/>
          </a:xfrm>
          <a:prstGeom prst="rect">
            <a:avLst/>
          </a:prstGeom>
          <a:solidFill>
            <a:srgbClr val="FADBD8"/>
          </a:solidFill>
          <a:ln/>
        </p:spPr>
      </p:sp>
      <p:sp>
        <p:nvSpPr>
          <p:cNvPr id="17" name="Shape 10"/>
          <p:cNvSpPr/>
          <p:nvPr/>
        </p:nvSpPr>
        <p:spPr>
          <a:xfrm>
            <a:off x="285750" y="3100388"/>
            <a:ext cx="28575" cy="1500188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18" name="Text 11"/>
          <p:cNvSpPr/>
          <p:nvPr/>
        </p:nvSpPr>
        <p:spPr>
          <a:xfrm>
            <a:off x="392906" y="3207544"/>
            <a:ext cx="4000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❌ Cons</a:t>
            </a:r>
            <a:endParaRPr lang="en-US" sz="1046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3529013"/>
            <a:ext cx="80367" cy="12858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544711" y="3493294"/>
            <a:ext cx="84971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Text overhead</a:t>
            </a:r>
            <a:endParaRPr lang="en-US" sz="942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3779044"/>
            <a:ext cx="80367" cy="128588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544711" y="3743325"/>
            <a:ext cx="89679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Slower parsing</a:t>
            </a:r>
            <a:endParaRPr lang="en-US" sz="942" dirty="0"/>
          </a:p>
        </p:txBody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4029075"/>
            <a:ext cx="80367" cy="128588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544711" y="3993356"/>
            <a:ext cx="98447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 compression</a:t>
            </a:r>
            <a:endParaRPr lang="en-US" sz="942" dirty="0"/>
          </a:p>
        </p:txBody>
      </p:sp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4279106"/>
            <a:ext cx="80367" cy="128588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544711" y="4243388"/>
            <a:ext cx="130593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Inconsistent schemas</a:t>
            </a:r>
            <a:endParaRPr lang="en-US" sz="942" dirty="0"/>
          </a:p>
        </p:txBody>
      </p:sp>
      <p:sp>
        <p:nvSpPr>
          <p:cNvPr id="27" name="Shape 16"/>
          <p:cNvSpPr/>
          <p:nvPr/>
        </p:nvSpPr>
        <p:spPr>
          <a:xfrm>
            <a:off x="4643438" y="1457325"/>
            <a:ext cx="4214813" cy="1785938"/>
          </a:xfrm>
          <a:prstGeom prst="rect">
            <a:avLst/>
          </a:prstGeom>
          <a:solidFill>
            <a:srgbClr val="F8F9FA"/>
          </a:solidFill>
          <a:ln/>
        </p:spPr>
      </p:sp>
      <p:pic>
        <p:nvPicPr>
          <p:cNvPr id="28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0594" y="1564481"/>
            <a:ext cx="4000500" cy="1571625"/>
          </a:xfrm>
          <a:prstGeom prst="rect">
            <a:avLst/>
          </a:prstGeom>
        </p:spPr>
      </p:pic>
      <p:sp>
        <p:nvSpPr>
          <p:cNvPr id="29" name="Shape 17"/>
          <p:cNvSpPr/>
          <p:nvPr/>
        </p:nvSpPr>
        <p:spPr>
          <a:xfrm>
            <a:off x="4643438" y="3529013"/>
            <a:ext cx="4214813" cy="1657350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30" name="Text 18"/>
          <p:cNvSpPr/>
          <p:nvPr/>
        </p:nvSpPr>
        <p:spPr>
          <a:xfrm>
            <a:off x="4786313" y="3850481"/>
            <a:ext cx="12886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95A5A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Handling nested JSON</a:t>
            </a:r>
            <a:endParaRPr lang="en-US" sz="837" dirty="0"/>
          </a:p>
        </p:txBody>
      </p:sp>
      <p:sp>
        <p:nvSpPr>
          <p:cNvPr id="31" name="Text 19"/>
          <p:cNvSpPr/>
          <p:nvPr/>
        </p:nvSpPr>
        <p:spPr>
          <a:xfrm>
            <a:off x="4786313" y="4021931"/>
            <a:ext cx="6180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 json
</a:t>
            </a:r>
            <a:endParaRPr lang="en-US" sz="837" dirty="0"/>
          </a:p>
        </p:txBody>
      </p:sp>
      <p:sp>
        <p:nvSpPr>
          <p:cNvPr id="32" name="Text 20"/>
          <p:cNvSpPr/>
          <p:nvPr/>
        </p:nvSpPr>
        <p:spPr>
          <a:xfrm>
            <a:off x="4786313" y="4193381"/>
            <a:ext cx="11071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 pandas as pd
</a:t>
            </a:r>
            <a:endParaRPr lang="en-US" sz="837" dirty="0"/>
          </a:p>
        </p:txBody>
      </p:sp>
      <p:sp>
        <p:nvSpPr>
          <p:cNvPr id="33" name="Text 21"/>
          <p:cNvSpPr/>
          <p:nvPr/>
        </p:nvSpPr>
        <p:spPr>
          <a:xfrm>
            <a:off x="4786313" y="4536281"/>
            <a:ext cx="17439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95A5A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Flatten nested JSON structures</a:t>
            </a:r>
            <a:endParaRPr lang="en-US" sz="837" dirty="0"/>
          </a:p>
        </p:txBody>
      </p:sp>
      <p:sp>
        <p:nvSpPr>
          <p:cNvPr id="34" name="Text 22"/>
          <p:cNvSpPr/>
          <p:nvPr/>
        </p:nvSpPr>
        <p:spPr>
          <a:xfrm>
            <a:off x="4786313" y="4707731"/>
            <a:ext cx="23509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= pd.json_normalize(json_data, sep='_')
</a:t>
            </a:r>
            <a:endParaRPr lang="en-US" sz="837" dirty="0"/>
          </a:p>
        </p:txBody>
      </p:sp>
      <p:sp>
        <p:nvSpPr>
          <p:cNvPr id="35" name="Text 23"/>
          <p:cNvSpPr/>
          <p:nvPr/>
        </p:nvSpPr>
        <p:spPr>
          <a:xfrm>
            <a:off x="4786313" y="4879181"/>
            <a:ext cx="29719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</a:t>
            </a:r>
            <a:endParaRPr lang="en-US" sz="837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4AAE4-1027-6004-80A8-02108BDC0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2448C1C-7F55-520C-7DB8-7FA59C066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53202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5E3B220-FBD0-0C65-2B57-27A0717E3B1A}"/>
              </a:ext>
            </a:extLst>
          </p:cNvPr>
          <p:cNvSpPr/>
          <p:nvPr/>
        </p:nvSpPr>
        <p:spPr>
          <a:xfrm>
            <a:off x="3713593" y="322819"/>
            <a:ext cx="1716817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Parquet  files</a:t>
            </a:r>
            <a:endParaRPr lang="en-US" sz="2025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9D604E-F26F-7533-685D-991834487B4E}"/>
              </a:ext>
            </a:extLst>
          </p:cNvPr>
          <p:cNvSpPr txBox="1"/>
          <p:nvPr/>
        </p:nvSpPr>
        <p:spPr>
          <a:xfrm>
            <a:off x="329555" y="1113990"/>
            <a:ext cx="3866473" cy="29749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50" b="1" dirty="0">
                <a:solidFill>
                  <a:schemeClr val="accent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What is Parquet?</a:t>
            </a:r>
          </a:p>
          <a:p>
            <a:pPr>
              <a:lnSpc>
                <a:spcPct val="150000"/>
              </a:lnSpc>
            </a:pPr>
            <a:endParaRPr lang="en-IN" sz="10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Born from </a:t>
            </a:r>
            <a:r>
              <a:rPr lang="en-IN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Twitter + Cloudera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(later Apache project).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Solved: </a:t>
            </a:r>
            <a:r>
              <a:rPr lang="en-IN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Efficient columnar storage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for Hadoop/Spark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Open-source, columnar storage format.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Developed by </a:t>
            </a:r>
            <a:r>
              <a:rPr lang="en-IN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Apache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Optimized for </a:t>
            </a:r>
            <a:r>
              <a:rPr lang="en-IN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analytical queries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Self-describing → schema embedded.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Efficient compression &amp; encoding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Supports complex nested data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Cross-platform (Hadoop, Spark, Pandas, Arrow)</a:t>
            </a:r>
            <a:endParaRPr lang="en-IN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C2CFE8-F9EF-7AB9-2555-AF1BCA02A95F}"/>
              </a:ext>
            </a:extLst>
          </p:cNvPr>
          <p:cNvSpPr txBox="1"/>
          <p:nvPr/>
        </p:nvSpPr>
        <p:spPr>
          <a:xfrm>
            <a:off x="4311349" y="1118632"/>
            <a:ext cx="4338047" cy="29200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50" b="1" dirty="0">
                <a:solidFill>
                  <a:schemeClr val="accent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Row vs Column Storage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Row-based (CSV, JSON)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better for transactional data.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Columnar (Parquet)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better for aggregations, filtering.</a:t>
            </a:r>
          </a:p>
          <a:p>
            <a:pPr>
              <a:lnSpc>
                <a:spcPct val="150000"/>
              </a:lnSpc>
            </a:pP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Example: SELECT </a:t>
            </a:r>
            <a:r>
              <a:rPr lang="en-IN" sz="10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avg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(salary) → Parquet only reads </a:t>
            </a:r>
            <a:r>
              <a:rPr lang="en-IN" sz="10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salary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column.</a:t>
            </a:r>
            <a:b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Parquet uses </a:t>
            </a:r>
            <a:r>
              <a:rPr lang="en-US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columnar compression</a:t>
            </a: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Run Length Encoding (RLE)</a:t>
            </a:r>
          </a:p>
          <a:p>
            <a:pPr lvl="1">
              <a:lnSpc>
                <a:spcPct val="150000"/>
              </a:lnSpc>
            </a:pP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Dictionary Encoding</a:t>
            </a:r>
          </a:p>
          <a:p>
            <a:pPr lvl="1">
              <a:lnSpc>
                <a:spcPct val="150000"/>
              </a:lnSpc>
            </a:pP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Bit Packing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Columns with repeating values → huge savings</a:t>
            </a:r>
            <a:b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en-IN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en-IN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1B3867-D522-8FBC-318D-9C7A4EC73E10}"/>
              </a:ext>
            </a:extLst>
          </p:cNvPr>
          <p:cNvSpPr txBox="1"/>
          <p:nvPr/>
        </p:nvSpPr>
        <p:spPr>
          <a:xfrm>
            <a:off x="1949482" y="4358485"/>
            <a:ext cx="183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5865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6024C-4F78-FA5D-E92E-0DC83E6C0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A074C26-9128-E47D-9A5A-789024341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53202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F951FA0-3E2E-51C0-F3EA-6DAE6F157950}"/>
              </a:ext>
            </a:extLst>
          </p:cNvPr>
          <p:cNvSpPr/>
          <p:nvPr/>
        </p:nvSpPr>
        <p:spPr>
          <a:xfrm>
            <a:off x="2951367" y="322819"/>
            <a:ext cx="3241272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Parquet file compression</a:t>
            </a:r>
            <a:endParaRPr lang="en-US" sz="2025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9C388AA3-B972-DE66-1F5E-030FF1128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794800"/>
              </p:ext>
            </p:extLst>
          </p:nvPr>
        </p:nvGraphicFramePr>
        <p:xfrm>
          <a:off x="649440" y="967271"/>
          <a:ext cx="3769388" cy="33226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2347">
                  <a:extLst>
                    <a:ext uri="{9D8B030D-6E8A-4147-A177-3AD203B41FA5}">
                      <a16:colId xmlns:a16="http://schemas.microsoft.com/office/drawing/2014/main" val="1687974470"/>
                    </a:ext>
                  </a:extLst>
                </a:gridCol>
                <a:gridCol w="942347">
                  <a:extLst>
                    <a:ext uri="{9D8B030D-6E8A-4147-A177-3AD203B41FA5}">
                      <a16:colId xmlns:a16="http://schemas.microsoft.com/office/drawing/2014/main" val="1991011938"/>
                    </a:ext>
                  </a:extLst>
                </a:gridCol>
                <a:gridCol w="942347">
                  <a:extLst>
                    <a:ext uri="{9D8B030D-6E8A-4147-A177-3AD203B41FA5}">
                      <a16:colId xmlns:a16="http://schemas.microsoft.com/office/drawing/2014/main" val="1956205081"/>
                    </a:ext>
                  </a:extLst>
                </a:gridCol>
                <a:gridCol w="942347">
                  <a:extLst>
                    <a:ext uri="{9D8B030D-6E8A-4147-A177-3AD203B41FA5}">
                      <a16:colId xmlns:a16="http://schemas.microsoft.com/office/drawing/2014/main" val="1715918193"/>
                    </a:ext>
                  </a:extLst>
                </a:gridCol>
              </a:tblGrid>
              <a:tr h="55378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Codec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Compression Ratio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Speed (Read/Write)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Use Case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95637008"/>
                  </a:ext>
                </a:extLst>
              </a:tr>
              <a:tr h="55378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Snappy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Medium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Very Fast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Default for analytics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548180396"/>
                  </a:ext>
                </a:extLst>
              </a:tr>
              <a:tr h="36918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Gzip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High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Slower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Archival, storage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93557812"/>
                  </a:ext>
                </a:extLst>
              </a:tr>
              <a:tr h="36918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Brotli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Very High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Slowest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Web/archival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282653755"/>
                  </a:ext>
                </a:extLst>
              </a:tr>
              <a:tr h="36918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LZ4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Medium-Low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Very Fast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Real-time processing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86637678"/>
                  </a:ext>
                </a:extLst>
              </a:tr>
              <a:tr h="73837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ZSTD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High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Fast (tunable)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Data lakes, general use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307637296"/>
                  </a:ext>
                </a:extLst>
              </a:tr>
              <a:tr h="369186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None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N/A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u="none" strike="noStrike">
                          <a:effectLst/>
                        </a:rPr>
                        <a:t>Fastest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u="none" strike="noStrike" dirty="0">
                          <a:effectLst/>
                        </a:rPr>
                        <a:t>Debugging only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418763293"/>
                  </a:ext>
                </a:extLst>
              </a:tr>
            </a:tbl>
          </a:graphicData>
        </a:graphic>
      </p:graphicFrame>
      <p:sp>
        <p:nvSpPr>
          <p:cNvPr id="26" name="Shape 15"/>
          <p:cNvSpPr/>
          <p:nvPr/>
        </p:nvSpPr>
        <p:spPr>
          <a:xfrm>
            <a:off x="4685215" y="1092531"/>
            <a:ext cx="4214813" cy="1314450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27" name="Text 16"/>
          <p:cNvSpPr/>
          <p:nvPr/>
        </p:nvSpPr>
        <p:spPr>
          <a:xfrm>
            <a:off x="4828090" y="1414000"/>
            <a:ext cx="124474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95A5A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Compression options</a:t>
            </a:r>
            <a:endParaRPr lang="en-US" sz="837" dirty="0"/>
          </a:p>
        </p:txBody>
      </p:sp>
      <p:sp>
        <p:nvSpPr>
          <p:cNvPr id="28" name="Text 17"/>
          <p:cNvSpPr/>
          <p:nvPr/>
        </p:nvSpPr>
        <p:spPr>
          <a:xfrm>
            <a:off x="4828090" y="1585450"/>
            <a:ext cx="285018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df.to_parquet('data.parquet', compression='snappy')  </a:t>
            </a:r>
            <a:endParaRPr lang="en-US" sz="837" dirty="0"/>
          </a:p>
        </p:txBody>
      </p:sp>
      <p:sp>
        <p:nvSpPr>
          <p:cNvPr id="29" name="Text 18"/>
          <p:cNvSpPr/>
          <p:nvPr/>
        </p:nvSpPr>
        <p:spPr>
          <a:xfrm>
            <a:off x="7678278" y="1585450"/>
            <a:ext cx="3030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95A5A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fast</a:t>
            </a:r>
            <a:endParaRPr lang="en-US" sz="837" dirty="0"/>
          </a:p>
        </p:txBody>
      </p:sp>
      <p:sp>
        <p:nvSpPr>
          <p:cNvPr id="30" name="Text 19"/>
          <p:cNvSpPr/>
          <p:nvPr/>
        </p:nvSpPr>
        <p:spPr>
          <a:xfrm>
            <a:off x="4828090" y="1756900"/>
            <a:ext cx="274160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df.to_parquet('data.parquet', compression='gzip')    </a:t>
            </a:r>
            <a:endParaRPr lang="en-US" sz="837" dirty="0"/>
          </a:p>
        </p:txBody>
      </p:sp>
      <p:sp>
        <p:nvSpPr>
          <p:cNvPr id="31" name="Text 20"/>
          <p:cNvSpPr/>
          <p:nvPr/>
        </p:nvSpPr>
        <p:spPr>
          <a:xfrm>
            <a:off x="7569699" y="1756900"/>
            <a:ext cx="4999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95A5A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smaller</a:t>
            </a:r>
            <a:endParaRPr lang="en-US" sz="837" dirty="0"/>
          </a:p>
        </p:txBody>
      </p:sp>
      <p:sp>
        <p:nvSpPr>
          <p:cNvPr id="32" name="Text 21"/>
          <p:cNvSpPr/>
          <p:nvPr/>
        </p:nvSpPr>
        <p:spPr>
          <a:xfrm>
            <a:off x="4828090" y="1928350"/>
            <a:ext cx="274755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df.to_parquet('data.parquet', compression='brotli')  </a:t>
            </a:r>
            <a:endParaRPr lang="en-US" sz="837" dirty="0"/>
          </a:p>
        </p:txBody>
      </p:sp>
      <p:sp>
        <p:nvSpPr>
          <p:cNvPr id="33" name="Text 22"/>
          <p:cNvSpPr/>
          <p:nvPr/>
        </p:nvSpPr>
        <p:spPr>
          <a:xfrm>
            <a:off x="7575643" y="1928350"/>
            <a:ext cx="10533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95A5A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best compression</a:t>
            </a:r>
            <a:endParaRPr lang="en-US" sz="837" dirty="0"/>
          </a:p>
        </p:txBody>
      </p:sp>
    </p:spTree>
    <p:extLst>
      <p:ext uri="{BB962C8B-B14F-4D97-AF65-F5344CB8AC3E}">
        <p14:creationId xmlns:p14="http://schemas.microsoft.com/office/powerpoint/2010/main" val="3825774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Parquet Format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Columnar binary format optimized for analytics with built-in compression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285750" y="1457325"/>
            <a:ext cx="4214813" cy="1500188"/>
          </a:xfrm>
          <a:prstGeom prst="rect">
            <a:avLst/>
          </a:prstGeom>
          <a:solidFill>
            <a:srgbClr val="D5F4E6"/>
          </a:solidFill>
          <a:ln/>
        </p:spPr>
      </p:sp>
      <p:sp>
        <p:nvSpPr>
          <p:cNvPr id="6" name="Shape 3"/>
          <p:cNvSpPr/>
          <p:nvPr/>
        </p:nvSpPr>
        <p:spPr>
          <a:xfrm>
            <a:off x="285750" y="1457325"/>
            <a:ext cx="28575" cy="1500188"/>
          </a:xfrm>
          <a:prstGeom prst="rect">
            <a:avLst/>
          </a:prstGeom>
          <a:solidFill>
            <a:srgbClr val="27AE60"/>
          </a:solidFill>
          <a:ln/>
        </p:spPr>
      </p:sp>
      <p:sp>
        <p:nvSpPr>
          <p:cNvPr id="7" name="Text 4"/>
          <p:cNvSpPr/>
          <p:nvPr/>
        </p:nvSpPr>
        <p:spPr>
          <a:xfrm>
            <a:off x="392906" y="1564481"/>
            <a:ext cx="4000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✅ Pros</a:t>
            </a:r>
            <a:endParaRPr lang="en-US" sz="1046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885950"/>
            <a:ext cx="96441" cy="1285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0784" y="1850231"/>
            <a:ext cx="73181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Fast queries</a:t>
            </a:r>
            <a:endParaRPr lang="en-US" sz="942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2135981"/>
            <a:ext cx="96441" cy="12858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60784" y="2100263"/>
            <a:ext cx="80702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Small file size</a:t>
            </a:r>
            <a:endParaRPr lang="en-US" sz="942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906" y="2386013"/>
            <a:ext cx="128588" cy="1285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92931" y="2350294"/>
            <a:ext cx="127379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Schema preservation</a:t>
            </a:r>
            <a:endParaRPr lang="en-US" sz="942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906" y="2636044"/>
            <a:ext cx="128588" cy="12858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92931" y="2600325"/>
            <a:ext cx="10901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Columnar storage</a:t>
            </a:r>
            <a:endParaRPr lang="en-US" sz="942" dirty="0"/>
          </a:p>
        </p:txBody>
      </p:sp>
      <p:sp>
        <p:nvSpPr>
          <p:cNvPr id="16" name="Shape 9"/>
          <p:cNvSpPr/>
          <p:nvPr/>
        </p:nvSpPr>
        <p:spPr>
          <a:xfrm>
            <a:off x="285750" y="3100388"/>
            <a:ext cx="4214813" cy="1250156"/>
          </a:xfrm>
          <a:prstGeom prst="rect">
            <a:avLst/>
          </a:prstGeom>
          <a:solidFill>
            <a:srgbClr val="FADBD8"/>
          </a:solidFill>
          <a:ln/>
        </p:spPr>
      </p:sp>
      <p:sp>
        <p:nvSpPr>
          <p:cNvPr id="17" name="Shape 10"/>
          <p:cNvSpPr/>
          <p:nvPr/>
        </p:nvSpPr>
        <p:spPr>
          <a:xfrm>
            <a:off x="285750" y="3100388"/>
            <a:ext cx="28575" cy="1250156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18" name="Text 11"/>
          <p:cNvSpPr/>
          <p:nvPr/>
        </p:nvSpPr>
        <p:spPr>
          <a:xfrm>
            <a:off x="392906" y="3207544"/>
            <a:ext cx="4000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❌ Cons</a:t>
            </a:r>
            <a:endParaRPr lang="en-US" sz="1046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906" y="3529013"/>
            <a:ext cx="160734" cy="12858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625078" y="3493294"/>
            <a:ext cx="125875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Not human-readable</a:t>
            </a:r>
            <a:endParaRPr lang="en-US" sz="942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906" y="3779044"/>
            <a:ext cx="128588" cy="128588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592931" y="3743325"/>
            <a:ext cx="155117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Requires specialized tools</a:t>
            </a:r>
            <a:endParaRPr lang="en-US" sz="942" dirty="0"/>
          </a:p>
        </p:txBody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906" y="4029075"/>
            <a:ext cx="128588" cy="128588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592931" y="3993356"/>
            <a:ext cx="176679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Write overhead for small files</a:t>
            </a:r>
            <a:endParaRPr lang="en-US" sz="942" dirty="0"/>
          </a:p>
        </p:txBody>
      </p:sp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3438" y="1457325"/>
            <a:ext cx="4214813" cy="168051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935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Handling Missing Data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Different formats handle missing values differently: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285750" y="1207294"/>
            <a:ext cx="8572500" cy="1928813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6" name="Text 3"/>
          <p:cNvSpPr/>
          <p:nvPr/>
        </p:nvSpPr>
        <p:spPr>
          <a:xfrm>
            <a:off x="392906" y="1493044"/>
            <a:ext cx="15963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95A5A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CSV - string representations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392906" y="1664494"/>
            <a:ext cx="184607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df.to_csv('data.csv', na_rep='NULL')
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392906" y="2007394"/>
            <a:ext cx="16359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95A5A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Parquet - native null support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392906" y="2178844"/>
            <a:ext cx="159643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df.to_parquet('data.parquet')  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1989339" y="2178844"/>
            <a:ext cx="13202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95A5A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Preserves pd.NA/None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392906" y="2521744"/>
            <a:ext cx="196631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95A5A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Handle missing values during read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392906" y="2693194"/>
            <a:ext cx="34268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df = pd.read_csv('data.csv', na_values=['', 'NULL', 'N/A', 'missing'])
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392906" y="2864644"/>
            <a:ext cx="29719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</a:t>
            </a:r>
            <a:endParaRPr lang="en-US" sz="837" dirty="0"/>
          </a:p>
        </p:txBody>
      </p:sp>
      <p:sp>
        <p:nvSpPr>
          <p:cNvPr id="14" name="Shape 11"/>
          <p:cNvSpPr/>
          <p:nvPr/>
        </p:nvSpPr>
        <p:spPr>
          <a:xfrm>
            <a:off x="285750" y="3350419"/>
            <a:ext cx="8572500" cy="600075"/>
          </a:xfrm>
          <a:prstGeom prst="rect">
            <a:avLst/>
          </a:prstGeom>
          <a:solidFill>
            <a:srgbClr val="FFF3CD"/>
          </a:solidFill>
          <a:ln w="198">
            <a:solidFill>
              <a:srgbClr val="FFC107"/>
            </a:solidFill>
            <a:prstDash val="solid"/>
          </a:ln>
        </p:spPr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3450431"/>
            <a:ext cx="142875" cy="142875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585788" y="3436144"/>
            <a:ext cx="62764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85640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Important: </a:t>
            </a:r>
            <a:endParaRPr lang="en-US" sz="837" dirty="0"/>
          </a:p>
        </p:txBody>
      </p:sp>
      <p:sp>
        <p:nvSpPr>
          <p:cNvPr id="17" name="Text 13"/>
          <p:cNvSpPr/>
          <p:nvPr/>
        </p:nvSpPr>
        <p:spPr>
          <a:xfrm>
            <a:off x="371475" y="3643313"/>
            <a:ext cx="84010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Always specify na_values when reading CSVs to ensure consistent missing data handling across different systems. </a:t>
            </a:r>
            <a:endParaRPr lang="en-US" sz="942" dirty="0"/>
          </a:p>
        </p:txBody>
      </p:sp>
      <p:sp>
        <p:nvSpPr>
          <p:cNvPr id="18" name="Shape 14"/>
          <p:cNvSpPr/>
          <p:nvPr/>
        </p:nvSpPr>
        <p:spPr>
          <a:xfrm>
            <a:off x="285750" y="4136231"/>
            <a:ext cx="4214813" cy="742950"/>
          </a:xfrm>
          <a:prstGeom prst="rect">
            <a:avLst/>
          </a:prstGeom>
          <a:solidFill>
            <a:srgbClr val="D5F4E6"/>
          </a:solidFill>
          <a:ln/>
        </p:spPr>
      </p:sp>
      <p:sp>
        <p:nvSpPr>
          <p:cNvPr id="19" name="Shape 15"/>
          <p:cNvSpPr/>
          <p:nvPr/>
        </p:nvSpPr>
        <p:spPr>
          <a:xfrm>
            <a:off x="285750" y="4136231"/>
            <a:ext cx="28575" cy="742950"/>
          </a:xfrm>
          <a:prstGeom prst="rect">
            <a:avLst/>
          </a:prstGeom>
          <a:solidFill>
            <a:srgbClr val="27AE60"/>
          </a:solidFill>
          <a:ln/>
        </p:spPr>
      </p:sp>
      <p:sp>
        <p:nvSpPr>
          <p:cNvPr id="20" name="Text 16"/>
          <p:cNvSpPr/>
          <p:nvPr/>
        </p:nvSpPr>
        <p:spPr>
          <a:xfrm>
            <a:off x="371475" y="4221956"/>
            <a:ext cx="40433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27AE6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Parquet Advantage</a:t>
            </a:r>
            <a:endParaRPr lang="en-US" sz="942" dirty="0"/>
          </a:p>
        </p:txBody>
      </p:sp>
      <p:sp>
        <p:nvSpPr>
          <p:cNvPr id="21" name="Text 17"/>
          <p:cNvSpPr/>
          <p:nvPr/>
        </p:nvSpPr>
        <p:spPr>
          <a:xfrm>
            <a:off x="371475" y="4450556"/>
            <a:ext cx="40433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Preserves native null values and data types, ensuring consistent representation.</a:t>
            </a:r>
            <a:endParaRPr lang="en-US" sz="837" dirty="0"/>
          </a:p>
        </p:txBody>
      </p:sp>
      <p:sp>
        <p:nvSpPr>
          <p:cNvPr id="22" name="Shape 18"/>
          <p:cNvSpPr/>
          <p:nvPr/>
        </p:nvSpPr>
        <p:spPr>
          <a:xfrm>
            <a:off x="4643438" y="4136231"/>
            <a:ext cx="4214813" cy="742950"/>
          </a:xfrm>
          <a:prstGeom prst="rect">
            <a:avLst/>
          </a:prstGeom>
          <a:solidFill>
            <a:srgbClr val="FADBD8"/>
          </a:solidFill>
          <a:ln/>
        </p:spPr>
      </p:sp>
      <p:sp>
        <p:nvSpPr>
          <p:cNvPr id="23" name="Shape 19"/>
          <p:cNvSpPr/>
          <p:nvPr/>
        </p:nvSpPr>
        <p:spPr>
          <a:xfrm>
            <a:off x="4643438" y="4136231"/>
            <a:ext cx="28575" cy="742950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24" name="Text 20"/>
          <p:cNvSpPr/>
          <p:nvPr/>
        </p:nvSpPr>
        <p:spPr>
          <a:xfrm>
            <a:off x="4729163" y="4221956"/>
            <a:ext cx="40433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CSV Challenge</a:t>
            </a:r>
            <a:endParaRPr lang="en-US" sz="942" dirty="0"/>
          </a:p>
        </p:txBody>
      </p:sp>
      <p:sp>
        <p:nvSpPr>
          <p:cNvPr id="25" name="Text 21"/>
          <p:cNvSpPr/>
          <p:nvPr/>
        </p:nvSpPr>
        <p:spPr>
          <a:xfrm>
            <a:off x="4729163" y="4450556"/>
            <a:ext cx="40433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Uses string placeholders for nulls, requiring explicit handling during import.</a:t>
            </a:r>
            <a:endParaRPr lang="en-US" sz="837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Validation &amp; Schema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9322" y="1032272"/>
            <a:ext cx="664452" cy="350044"/>
          </a:xfrm>
          <a:prstGeom prst="rect">
            <a:avLst/>
          </a:prstGeom>
          <a:solidFill>
            <a:srgbClr val="3498DB"/>
          </a:solidFill>
          <a:ln w="99">
            <a:solidFill>
              <a:srgbClr val="BDC3C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289322" y="1032272"/>
            <a:ext cx="664452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Format</a:t>
            </a:r>
            <a:endParaRPr lang="en-US" sz="837" dirty="0"/>
          </a:p>
        </p:txBody>
      </p:sp>
      <p:sp>
        <p:nvSpPr>
          <p:cNvPr id="6" name="Shape 3"/>
          <p:cNvSpPr/>
          <p:nvPr/>
        </p:nvSpPr>
        <p:spPr>
          <a:xfrm>
            <a:off x="953774" y="1032272"/>
            <a:ext cx="1221135" cy="350044"/>
          </a:xfrm>
          <a:prstGeom prst="rect">
            <a:avLst/>
          </a:prstGeom>
          <a:solidFill>
            <a:srgbClr val="3498DB"/>
          </a:solidFill>
          <a:ln w="99">
            <a:solidFill>
              <a:srgbClr val="BDC3C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53774" y="1032272"/>
            <a:ext cx="1221135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Schema Support</a:t>
            </a:r>
            <a:endParaRPr lang="en-US" sz="837" dirty="0"/>
          </a:p>
        </p:txBody>
      </p:sp>
      <p:sp>
        <p:nvSpPr>
          <p:cNvPr id="8" name="Shape 5"/>
          <p:cNvSpPr/>
          <p:nvPr/>
        </p:nvSpPr>
        <p:spPr>
          <a:xfrm>
            <a:off x="2172705" y="1032272"/>
            <a:ext cx="1329965" cy="350044"/>
          </a:xfrm>
          <a:prstGeom prst="rect">
            <a:avLst/>
          </a:prstGeom>
          <a:solidFill>
            <a:srgbClr val="3498DB"/>
          </a:solidFill>
          <a:ln w="99">
            <a:solidFill>
              <a:srgbClr val="BDC3C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2172705" y="1032272"/>
            <a:ext cx="1329965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Type Preservation</a:t>
            </a:r>
            <a:endParaRPr lang="en-US" sz="837" dirty="0"/>
          </a:p>
        </p:txBody>
      </p:sp>
      <p:sp>
        <p:nvSpPr>
          <p:cNvPr id="10" name="Shape 7"/>
          <p:cNvSpPr/>
          <p:nvPr/>
        </p:nvSpPr>
        <p:spPr>
          <a:xfrm>
            <a:off x="3500828" y="1032272"/>
            <a:ext cx="996162" cy="350044"/>
          </a:xfrm>
          <a:prstGeom prst="rect">
            <a:avLst/>
          </a:prstGeom>
          <a:solidFill>
            <a:srgbClr val="3498DB"/>
          </a:solidFill>
          <a:ln w="99">
            <a:solidFill>
              <a:srgbClr val="BDC3C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3500828" y="1032272"/>
            <a:ext cx="996162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Validation</a:t>
            </a:r>
            <a:endParaRPr lang="en-US" sz="837" dirty="0"/>
          </a:p>
        </p:txBody>
      </p:sp>
      <p:sp>
        <p:nvSpPr>
          <p:cNvPr id="12" name="Shape 9"/>
          <p:cNvSpPr/>
          <p:nvPr/>
        </p:nvSpPr>
        <p:spPr>
          <a:xfrm>
            <a:off x="289322" y="1375172"/>
            <a:ext cx="4207669" cy="350044"/>
          </a:xfrm>
          <a:prstGeom prst="rect">
            <a:avLst/>
          </a:prstGeom>
          <a:solidFill>
            <a:srgbClr val="ECF0F1"/>
          </a:solidFill>
          <a:ln/>
        </p:spPr>
      </p:sp>
      <p:sp>
        <p:nvSpPr>
          <p:cNvPr id="13" name="Text 10"/>
          <p:cNvSpPr/>
          <p:nvPr/>
        </p:nvSpPr>
        <p:spPr>
          <a:xfrm>
            <a:off x="289322" y="1375172"/>
            <a:ext cx="666936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CSV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1045555" y="1471613"/>
            <a:ext cx="46373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❌ None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2263369" y="1471613"/>
            <a:ext cx="61266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❌ Inferred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3499879" y="1375172"/>
            <a:ext cx="997111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Manual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289322" y="1725216"/>
            <a:ext cx="666936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JSON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1045555" y="1821656"/>
            <a:ext cx="5778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F39C1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⚠️ Flexible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2263369" y="1821656"/>
            <a:ext cx="8332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F39C1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⚠️ Inconsistent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3499879" y="1725216"/>
            <a:ext cx="997111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JSON Schema</a:t>
            </a:r>
            <a:endParaRPr lang="en-US" sz="837" dirty="0"/>
          </a:p>
        </p:txBody>
      </p:sp>
      <p:sp>
        <p:nvSpPr>
          <p:cNvPr id="21" name="Shape 18"/>
          <p:cNvSpPr/>
          <p:nvPr/>
        </p:nvSpPr>
        <p:spPr>
          <a:xfrm>
            <a:off x="289322" y="2075259"/>
            <a:ext cx="4207669" cy="350044"/>
          </a:xfrm>
          <a:prstGeom prst="rect">
            <a:avLst/>
          </a:prstGeom>
          <a:solidFill>
            <a:srgbClr val="ECF0F1"/>
          </a:solidFill>
          <a:ln/>
        </p:spPr>
      </p:sp>
      <p:sp>
        <p:nvSpPr>
          <p:cNvPr id="22" name="Text 19"/>
          <p:cNvSpPr/>
          <p:nvPr/>
        </p:nvSpPr>
        <p:spPr>
          <a:xfrm>
            <a:off x="289322" y="2075259"/>
            <a:ext cx="666936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Parquet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1045555" y="2171700"/>
            <a:ext cx="5547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7AE6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✅ Built-in</a:t>
            </a:r>
            <a:endParaRPr lang="en-US" sz="837" dirty="0"/>
          </a:p>
        </p:txBody>
      </p:sp>
      <p:sp>
        <p:nvSpPr>
          <p:cNvPr id="24" name="Text 21"/>
          <p:cNvSpPr/>
          <p:nvPr/>
        </p:nvSpPr>
        <p:spPr>
          <a:xfrm>
            <a:off x="2263369" y="2171700"/>
            <a:ext cx="71038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7AE6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✅ Preserved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3499879" y="2075259"/>
            <a:ext cx="997111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Automatic</a:t>
            </a:r>
            <a:endParaRPr lang="en-US" sz="837" dirty="0"/>
          </a:p>
        </p:txBody>
      </p:sp>
      <p:sp>
        <p:nvSpPr>
          <p:cNvPr id="26" name="Shape 23"/>
          <p:cNvSpPr/>
          <p:nvPr/>
        </p:nvSpPr>
        <p:spPr>
          <a:xfrm>
            <a:off x="285750" y="2571750"/>
            <a:ext cx="4214813" cy="2164556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27" name="Text 24"/>
          <p:cNvSpPr/>
          <p:nvPr/>
        </p:nvSpPr>
        <p:spPr>
          <a:xfrm>
            <a:off x="392906" y="2836069"/>
            <a:ext cx="94771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95A5A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Schema validation</a:t>
            </a:r>
            <a:endParaRPr lang="en-US" sz="732" dirty="0"/>
          </a:p>
        </p:txBody>
      </p:sp>
      <p:sp>
        <p:nvSpPr>
          <p:cNvPr id="28" name="Text 25"/>
          <p:cNvSpPr/>
          <p:nvPr/>
        </p:nvSpPr>
        <p:spPr>
          <a:xfrm>
            <a:off x="392906" y="2986088"/>
            <a:ext cx="93332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expected_dtypes = {
</a:t>
            </a:r>
            <a:endParaRPr lang="en-US" sz="732" dirty="0"/>
          </a:p>
        </p:txBody>
      </p:sp>
      <p:sp>
        <p:nvSpPr>
          <p:cNvPr id="29" name="Text 26"/>
          <p:cNvSpPr/>
          <p:nvPr/>
        </p:nvSpPr>
        <p:spPr>
          <a:xfrm>
            <a:off x="392906" y="3136106"/>
            <a:ext cx="62510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'id': 'int64', 
</a:t>
            </a:r>
            <a:endParaRPr lang="en-US" sz="732" dirty="0"/>
          </a:p>
        </p:txBody>
      </p:sp>
      <p:sp>
        <p:nvSpPr>
          <p:cNvPr id="30" name="Text 27"/>
          <p:cNvSpPr/>
          <p:nvPr/>
        </p:nvSpPr>
        <p:spPr>
          <a:xfrm>
            <a:off x="392906" y="3286125"/>
            <a:ext cx="83492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'name': 'string', 
</a:t>
            </a:r>
            <a:endParaRPr lang="en-US" sz="732" dirty="0"/>
          </a:p>
        </p:txBody>
      </p:sp>
      <p:sp>
        <p:nvSpPr>
          <p:cNvPr id="31" name="Text 28"/>
          <p:cNvSpPr/>
          <p:nvPr/>
        </p:nvSpPr>
        <p:spPr>
          <a:xfrm>
            <a:off x="392906" y="3436144"/>
            <a:ext cx="8223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'score': 'float64'
</a:t>
            </a:r>
            <a:endParaRPr lang="en-US" sz="732" dirty="0"/>
          </a:p>
        </p:txBody>
      </p:sp>
      <p:sp>
        <p:nvSpPr>
          <p:cNvPr id="32" name="Text 29"/>
          <p:cNvSpPr/>
          <p:nvPr/>
        </p:nvSpPr>
        <p:spPr>
          <a:xfrm>
            <a:off x="392906" y="3586163"/>
            <a:ext cx="3800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}
</a:t>
            </a:r>
            <a:endParaRPr lang="en-US" sz="732" dirty="0"/>
          </a:p>
        </p:txBody>
      </p:sp>
      <p:sp>
        <p:nvSpPr>
          <p:cNvPr id="33" name="Text 30"/>
          <p:cNvSpPr/>
          <p:nvPr/>
        </p:nvSpPr>
        <p:spPr>
          <a:xfrm>
            <a:off x="392906" y="3736181"/>
            <a:ext cx="148098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df = df.astype(expected_dtypes)
</a:t>
            </a:r>
            <a:endParaRPr lang="en-US" sz="732" dirty="0"/>
          </a:p>
        </p:txBody>
      </p:sp>
      <p:sp>
        <p:nvSpPr>
          <p:cNvPr id="34" name="Text 31"/>
          <p:cNvSpPr/>
          <p:nvPr/>
        </p:nvSpPr>
        <p:spPr>
          <a:xfrm>
            <a:off x="392906" y="4036219"/>
            <a:ext cx="199486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95A5A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Parquet preserves schema automatically</a:t>
            </a:r>
            <a:endParaRPr lang="en-US" sz="732" dirty="0"/>
          </a:p>
        </p:txBody>
      </p:sp>
      <p:sp>
        <p:nvSpPr>
          <p:cNvPr id="35" name="Text 32"/>
          <p:cNvSpPr/>
          <p:nvPr/>
        </p:nvSpPr>
        <p:spPr>
          <a:xfrm>
            <a:off x="392906" y="4186238"/>
            <a:ext cx="134489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df.to_parquet('data.parquet')
</a:t>
            </a:r>
            <a:endParaRPr lang="en-US" sz="732" dirty="0"/>
          </a:p>
        </p:txBody>
      </p:sp>
      <p:sp>
        <p:nvSpPr>
          <p:cNvPr id="36" name="Text 33"/>
          <p:cNvSpPr/>
          <p:nvPr/>
        </p:nvSpPr>
        <p:spPr>
          <a:xfrm>
            <a:off x="392906" y="4336256"/>
            <a:ext cx="180505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df2 = pd.read_parquet('data.parquet')  </a:t>
            </a:r>
            <a:endParaRPr lang="en-US" sz="732" dirty="0"/>
          </a:p>
        </p:txBody>
      </p:sp>
      <p:sp>
        <p:nvSpPr>
          <p:cNvPr id="37" name="Text 34"/>
          <p:cNvSpPr/>
          <p:nvPr/>
        </p:nvSpPr>
        <p:spPr>
          <a:xfrm>
            <a:off x="2197959" y="4336256"/>
            <a:ext cx="71889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95A5A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Same dtypes!</a:t>
            </a:r>
            <a:endParaRPr lang="en-US" sz="732" dirty="0"/>
          </a:p>
        </p:txBody>
      </p:sp>
      <p:pic>
        <p:nvPicPr>
          <p:cNvPr id="3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906" y="1628775"/>
            <a:ext cx="3571875" cy="2350294"/>
          </a:xfrm>
          <a:prstGeom prst="rect">
            <a:avLst/>
          </a:prstGeom>
        </p:spPr>
      </p:pic>
      <p:sp>
        <p:nvSpPr>
          <p:cNvPr id="39" name="Text 35"/>
          <p:cNvSpPr/>
          <p:nvPr/>
        </p:nvSpPr>
        <p:spPr>
          <a:xfrm>
            <a:off x="4658339" y="4086225"/>
            <a:ext cx="41849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validation ensures consistency and reliability across different storage formats</a:t>
            </a:r>
            <a:endParaRPr lang="en-US" sz="837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936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Comparing Formats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1003697" y="1175147"/>
            <a:ext cx="727016" cy="371475"/>
          </a:xfrm>
          <a:prstGeom prst="rect">
            <a:avLst/>
          </a:prstGeom>
          <a:solidFill>
            <a:srgbClr val="3498DB"/>
          </a:solidFill>
          <a:ln w="99">
            <a:solidFill>
              <a:srgbClr val="BDC3C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3697" y="1175147"/>
            <a:ext cx="727016" cy="37147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Format</a:t>
            </a:r>
            <a:endParaRPr lang="en-US" sz="942" dirty="0"/>
          </a:p>
        </p:txBody>
      </p:sp>
      <p:sp>
        <p:nvSpPr>
          <p:cNvPr id="6" name="Shape 3"/>
          <p:cNvSpPr/>
          <p:nvPr/>
        </p:nvSpPr>
        <p:spPr>
          <a:xfrm>
            <a:off x="1727085" y="1175147"/>
            <a:ext cx="771218" cy="371475"/>
          </a:xfrm>
          <a:prstGeom prst="rect">
            <a:avLst/>
          </a:prstGeom>
          <a:solidFill>
            <a:srgbClr val="3498DB"/>
          </a:solidFill>
          <a:ln w="99">
            <a:solidFill>
              <a:srgbClr val="BDC3C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727085" y="1175147"/>
            <a:ext cx="771218" cy="37147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File Size</a:t>
            </a:r>
            <a:endParaRPr lang="en-US" sz="942" dirty="0"/>
          </a:p>
        </p:txBody>
      </p:sp>
      <p:sp>
        <p:nvSpPr>
          <p:cNvPr id="8" name="Shape 5"/>
          <p:cNvSpPr/>
          <p:nvPr/>
        </p:nvSpPr>
        <p:spPr>
          <a:xfrm>
            <a:off x="2491941" y="1175147"/>
            <a:ext cx="1032942" cy="371475"/>
          </a:xfrm>
          <a:prstGeom prst="rect">
            <a:avLst/>
          </a:prstGeom>
          <a:solidFill>
            <a:srgbClr val="3498DB"/>
          </a:solidFill>
          <a:ln w="99">
            <a:solidFill>
              <a:srgbClr val="BDC3C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2491941" y="1175147"/>
            <a:ext cx="1032942" cy="37147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Read Speed</a:t>
            </a:r>
            <a:endParaRPr lang="en-US" sz="942" dirty="0"/>
          </a:p>
        </p:txBody>
      </p:sp>
      <p:sp>
        <p:nvSpPr>
          <p:cNvPr id="10" name="Shape 7"/>
          <p:cNvSpPr/>
          <p:nvPr/>
        </p:nvSpPr>
        <p:spPr>
          <a:xfrm>
            <a:off x="3519664" y="1175147"/>
            <a:ext cx="1448674" cy="371475"/>
          </a:xfrm>
          <a:prstGeom prst="rect">
            <a:avLst/>
          </a:prstGeom>
          <a:solidFill>
            <a:srgbClr val="3498DB"/>
          </a:solidFill>
          <a:ln w="99">
            <a:solidFill>
              <a:srgbClr val="BDC3C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3519664" y="1175147"/>
            <a:ext cx="1448674" cy="37147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Human-Readable</a:t>
            </a:r>
            <a:endParaRPr lang="en-US" sz="942" dirty="0"/>
          </a:p>
        </p:txBody>
      </p:sp>
      <p:sp>
        <p:nvSpPr>
          <p:cNvPr id="12" name="Shape 9"/>
          <p:cNvSpPr/>
          <p:nvPr/>
        </p:nvSpPr>
        <p:spPr>
          <a:xfrm>
            <a:off x="4964823" y="1175147"/>
            <a:ext cx="767144" cy="371475"/>
          </a:xfrm>
          <a:prstGeom prst="rect">
            <a:avLst/>
          </a:prstGeom>
          <a:solidFill>
            <a:srgbClr val="3498DB"/>
          </a:solidFill>
          <a:ln w="99">
            <a:solidFill>
              <a:srgbClr val="BDC3C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964823" y="1175147"/>
            <a:ext cx="767144" cy="37147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Schema</a:t>
            </a:r>
            <a:endParaRPr lang="en-US" sz="942" dirty="0"/>
          </a:p>
        </p:txBody>
      </p:sp>
      <p:sp>
        <p:nvSpPr>
          <p:cNvPr id="14" name="Shape 11"/>
          <p:cNvSpPr/>
          <p:nvPr/>
        </p:nvSpPr>
        <p:spPr>
          <a:xfrm>
            <a:off x="5729232" y="1175147"/>
            <a:ext cx="1141577" cy="371475"/>
          </a:xfrm>
          <a:prstGeom prst="rect">
            <a:avLst/>
          </a:prstGeom>
          <a:solidFill>
            <a:srgbClr val="3498DB"/>
          </a:solidFill>
          <a:ln w="99">
            <a:solidFill>
              <a:srgbClr val="BDC3C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729232" y="1175147"/>
            <a:ext cx="1141577" cy="37147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Compression</a:t>
            </a:r>
            <a:endParaRPr lang="en-US" sz="942" dirty="0"/>
          </a:p>
        </p:txBody>
      </p:sp>
      <p:sp>
        <p:nvSpPr>
          <p:cNvPr id="16" name="Shape 13"/>
          <p:cNvSpPr/>
          <p:nvPr/>
        </p:nvSpPr>
        <p:spPr>
          <a:xfrm>
            <a:off x="6869357" y="1175147"/>
            <a:ext cx="1270946" cy="371475"/>
          </a:xfrm>
          <a:prstGeom prst="rect">
            <a:avLst/>
          </a:prstGeom>
          <a:solidFill>
            <a:srgbClr val="3498DB"/>
          </a:solidFill>
          <a:ln w="99">
            <a:solidFill>
              <a:srgbClr val="BDC3C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869357" y="1175147"/>
            <a:ext cx="1270946" cy="37147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Best Use</a:t>
            </a:r>
            <a:endParaRPr lang="en-US" sz="942" dirty="0"/>
          </a:p>
        </p:txBody>
      </p:sp>
      <p:sp>
        <p:nvSpPr>
          <p:cNvPr id="18" name="Text 15"/>
          <p:cNvSpPr/>
          <p:nvPr/>
        </p:nvSpPr>
        <p:spPr>
          <a:xfrm>
            <a:off x="1003697" y="1539478"/>
            <a:ext cx="723863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CSV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1727560" y="1539478"/>
            <a:ext cx="767925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Large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2495485" y="1539478"/>
            <a:ext cx="1030123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Slow</a:t>
            </a:r>
            <a:endParaRPr lang="en-US" sz="837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336" y="1632347"/>
            <a:ext cx="142875" cy="142875"/>
          </a:xfrm>
          <a:prstGeom prst="rect">
            <a:avLst/>
          </a:prstGeom>
        </p:spPr>
      </p:pic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946" y="1632347"/>
            <a:ext cx="89297" cy="142875"/>
          </a:xfrm>
          <a:prstGeom prst="rect">
            <a:avLst/>
          </a:prstGeom>
        </p:spPr>
      </p:pic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6279" y="1632347"/>
            <a:ext cx="89297" cy="142875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6868660" y="1539478"/>
            <a:ext cx="1271643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exchange</a:t>
            </a:r>
            <a:endParaRPr lang="en-US" sz="837" dirty="0"/>
          </a:p>
        </p:txBody>
      </p:sp>
      <p:sp>
        <p:nvSpPr>
          <p:cNvPr id="25" name="Shape 19"/>
          <p:cNvSpPr/>
          <p:nvPr/>
        </p:nvSpPr>
        <p:spPr>
          <a:xfrm>
            <a:off x="1003697" y="1889522"/>
            <a:ext cx="7136606" cy="350044"/>
          </a:xfrm>
          <a:prstGeom prst="rect">
            <a:avLst/>
          </a:prstGeom>
          <a:solidFill>
            <a:srgbClr val="ECF0F1"/>
          </a:solidFill>
          <a:ln/>
        </p:spPr>
      </p:sp>
      <p:sp>
        <p:nvSpPr>
          <p:cNvPr id="26" name="Text 20"/>
          <p:cNvSpPr/>
          <p:nvPr/>
        </p:nvSpPr>
        <p:spPr>
          <a:xfrm>
            <a:off x="1003697" y="1889522"/>
            <a:ext cx="723863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JSON</a:t>
            </a:r>
            <a:endParaRPr lang="en-US" sz="837" dirty="0"/>
          </a:p>
        </p:txBody>
      </p:sp>
      <p:sp>
        <p:nvSpPr>
          <p:cNvPr id="27" name="Text 21"/>
          <p:cNvSpPr/>
          <p:nvPr/>
        </p:nvSpPr>
        <p:spPr>
          <a:xfrm>
            <a:off x="1727560" y="1889522"/>
            <a:ext cx="767925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Large</a:t>
            </a:r>
            <a:endParaRPr lang="en-US" sz="837" dirty="0"/>
          </a:p>
        </p:txBody>
      </p:sp>
      <p:sp>
        <p:nvSpPr>
          <p:cNvPr id="28" name="Text 22"/>
          <p:cNvSpPr/>
          <p:nvPr/>
        </p:nvSpPr>
        <p:spPr>
          <a:xfrm>
            <a:off x="2495485" y="1889522"/>
            <a:ext cx="1030123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Slow</a:t>
            </a:r>
            <a:endParaRPr lang="en-US" sz="837" dirty="0"/>
          </a:p>
        </p:txBody>
      </p:sp>
      <p:pic>
        <p:nvPicPr>
          <p:cNvPr id="29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336" y="1982391"/>
            <a:ext cx="142875" cy="142875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4971966" y="1889522"/>
            <a:ext cx="761256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Partial</a:t>
            </a:r>
            <a:endParaRPr lang="en-US" sz="837" dirty="0"/>
          </a:p>
        </p:txBody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6279" y="1982391"/>
            <a:ext cx="89297" cy="142875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6868660" y="1889522"/>
            <a:ext cx="1271643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APIs, nested data</a:t>
            </a:r>
            <a:endParaRPr lang="en-US" sz="837" dirty="0"/>
          </a:p>
        </p:txBody>
      </p:sp>
      <p:sp>
        <p:nvSpPr>
          <p:cNvPr id="33" name="Shape 25"/>
          <p:cNvSpPr/>
          <p:nvPr/>
        </p:nvSpPr>
        <p:spPr>
          <a:xfrm>
            <a:off x="1003697" y="2239566"/>
            <a:ext cx="7136606" cy="350044"/>
          </a:xfrm>
          <a:prstGeom prst="rect">
            <a:avLst/>
          </a:prstGeom>
          <a:solidFill>
            <a:srgbClr val="D5F4E6"/>
          </a:solidFill>
          <a:ln/>
        </p:spPr>
      </p:sp>
      <p:sp>
        <p:nvSpPr>
          <p:cNvPr id="34" name="Text 26"/>
          <p:cNvSpPr/>
          <p:nvPr/>
        </p:nvSpPr>
        <p:spPr>
          <a:xfrm>
            <a:off x="1003697" y="2239566"/>
            <a:ext cx="723863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Parquet</a:t>
            </a:r>
            <a:endParaRPr lang="en-US" sz="837" dirty="0"/>
          </a:p>
        </p:txBody>
      </p:sp>
      <p:sp>
        <p:nvSpPr>
          <p:cNvPr id="35" name="Text 27"/>
          <p:cNvSpPr/>
          <p:nvPr/>
        </p:nvSpPr>
        <p:spPr>
          <a:xfrm>
            <a:off x="1727560" y="2239566"/>
            <a:ext cx="767925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Small</a:t>
            </a:r>
            <a:endParaRPr lang="en-US" sz="837" dirty="0"/>
          </a:p>
        </p:txBody>
      </p:sp>
      <p:sp>
        <p:nvSpPr>
          <p:cNvPr id="36" name="Text 28"/>
          <p:cNvSpPr/>
          <p:nvPr/>
        </p:nvSpPr>
        <p:spPr>
          <a:xfrm>
            <a:off x="2495485" y="2239566"/>
            <a:ext cx="1030123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Fast</a:t>
            </a:r>
            <a:endParaRPr lang="en-US" sz="837" dirty="0"/>
          </a:p>
        </p:txBody>
      </p:sp>
      <p:pic>
        <p:nvPicPr>
          <p:cNvPr id="37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4125" y="2332434"/>
            <a:ext cx="89297" cy="142875"/>
          </a:xfrm>
          <a:prstGeom prst="rect">
            <a:avLst/>
          </a:prstGeom>
        </p:spPr>
      </p:pic>
      <p:pic>
        <p:nvPicPr>
          <p:cNvPr id="38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1157" y="2332434"/>
            <a:ext cx="142875" cy="142875"/>
          </a:xfrm>
          <a:prstGeom prst="rect">
            <a:avLst/>
          </a:prstGeom>
        </p:spPr>
      </p:pic>
      <p:pic>
        <p:nvPicPr>
          <p:cNvPr id="39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9490" y="2332434"/>
            <a:ext cx="142875" cy="142875"/>
          </a:xfrm>
          <a:prstGeom prst="rect">
            <a:avLst/>
          </a:prstGeom>
        </p:spPr>
      </p:pic>
      <p:sp>
        <p:nvSpPr>
          <p:cNvPr id="40" name="Text 29"/>
          <p:cNvSpPr/>
          <p:nvPr/>
        </p:nvSpPr>
        <p:spPr>
          <a:xfrm>
            <a:off x="6868660" y="2239566"/>
            <a:ext cx="1271643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Analytics, storage</a:t>
            </a:r>
            <a:endParaRPr lang="en-US" sz="837" dirty="0"/>
          </a:p>
        </p:txBody>
      </p:sp>
      <p:sp>
        <p:nvSpPr>
          <p:cNvPr id="41" name="Shape 30"/>
          <p:cNvSpPr/>
          <p:nvPr/>
        </p:nvSpPr>
        <p:spPr>
          <a:xfrm>
            <a:off x="1003697" y="2589609"/>
            <a:ext cx="7136606" cy="350044"/>
          </a:xfrm>
          <a:prstGeom prst="rect">
            <a:avLst/>
          </a:prstGeom>
          <a:solidFill>
            <a:srgbClr val="ECF0F1"/>
          </a:solidFill>
          <a:ln/>
        </p:spPr>
      </p:sp>
      <p:sp>
        <p:nvSpPr>
          <p:cNvPr id="42" name="Text 31"/>
          <p:cNvSpPr/>
          <p:nvPr/>
        </p:nvSpPr>
        <p:spPr>
          <a:xfrm>
            <a:off x="1003697" y="2589609"/>
            <a:ext cx="723863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HDF5</a:t>
            </a:r>
            <a:endParaRPr lang="en-US" sz="837" dirty="0"/>
          </a:p>
        </p:txBody>
      </p:sp>
      <p:sp>
        <p:nvSpPr>
          <p:cNvPr id="43" name="Text 32"/>
          <p:cNvSpPr/>
          <p:nvPr/>
        </p:nvSpPr>
        <p:spPr>
          <a:xfrm>
            <a:off x="1727560" y="2589609"/>
            <a:ext cx="767925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Small</a:t>
            </a:r>
            <a:endParaRPr lang="en-US" sz="837" dirty="0"/>
          </a:p>
        </p:txBody>
      </p:sp>
      <p:sp>
        <p:nvSpPr>
          <p:cNvPr id="44" name="Text 33"/>
          <p:cNvSpPr/>
          <p:nvPr/>
        </p:nvSpPr>
        <p:spPr>
          <a:xfrm>
            <a:off x="2495485" y="2589609"/>
            <a:ext cx="1030123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Fast</a:t>
            </a:r>
            <a:endParaRPr lang="en-US" sz="837" dirty="0"/>
          </a:p>
        </p:txBody>
      </p:sp>
      <p:pic>
        <p:nvPicPr>
          <p:cNvPr id="45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4125" y="2682478"/>
            <a:ext cx="89297" cy="142875"/>
          </a:xfrm>
          <a:prstGeom prst="rect">
            <a:avLst/>
          </a:prstGeom>
        </p:spPr>
      </p:pic>
      <p:pic>
        <p:nvPicPr>
          <p:cNvPr id="46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1157" y="2682478"/>
            <a:ext cx="142875" cy="142875"/>
          </a:xfrm>
          <a:prstGeom prst="rect">
            <a:avLst/>
          </a:prstGeom>
        </p:spPr>
      </p:pic>
      <p:pic>
        <p:nvPicPr>
          <p:cNvPr id="47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9490" y="2682478"/>
            <a:ext cx="142875" cy="142875"/>
          </a:xfrm>
          <a:prstGeom prst="rect">
            <a:avLst/>
          </a:prstGeom>
        </p:spPr>
      </p:pic>
      <p:sp>
        <p:nvSpPr>
          <p:cNvPr id="48" name="Text 34"/>
          <p:cNvSpPr/>
          <p:nvPr/>
        </p:nvSpPr>
        <p:spPr>
          <a:xfrm>
            <a:off x="6868660" y="2589609"/>
            <a:ext cx="1271643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Scientific data</a:t>
            </a:r>
            <a:endParaRPr lang="en-US" sz="837" dirty="0"/>
          </a:p>
        </p:txBody>
      </p:sp>
      <p:pic>
        <p:nvPicPr>
          <p:cNvPr id="49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8875" y="3300413"/>
            <a:ext cx="4286250" cy="2143125"/>
          </a:xfrm>
          <a:prstGeom prst="rect">
            <a:avLst/>
          </a:prstGeom>
        </p:spPr>
      </p:pic>
      <p:sp>
        <p:nvSpPr>
          <p:cNvPr id="50" name="Shape 35"/>
          <p:cNvSpPr/>
          <p:nvPr/>
        </p:nvSpPr>
        <p:spPr>
          <a:xfrm>
            <a:off x="1546064" y="5586413"/>
            <a:ext cx="6051845" cy="314325"/>
          </a:xfrm>
          <a:prstGeom prst="rect">
            <a:avLst/>
          </a:prstGeom>
          <a:solidFill>
            <a:srgbClr val="D5F4E6"/>
          </a:solidFill>
          <a:ln/>
        </p:spPr>
      </p:sp>
      <p:sp>
        <p:nvSpPr>
          <p:cNvPr id="51" name="Shape 36"/>
          <p:cNvSpPr/>
          <p:nvPr/>
        </p:nvSpPr>
        <p:spPr>
          <a:xfrm>
            <a:off x="1546064" y="5586413"/>
            <a:ext cx="28575" cy="314325"/>
          </a:xfrm>
          <a:prstGeom prst="rect">
            <a:avLst/>
          </a:prstGeom>
          <a:solidFill>
            <a:srgbClr val="27AE60"/>
          </a:solidFill>
          <a:ln/>
        </p:spPr>
      </p:sp>
      <p:sp>
        <p:nvSpPr>
          <p:cNvPr id="52" name="Text 37"/>
          <p:cNvSpPr/>
          <p:nvPr/>
        </p:nvSpPr>
        <p:spPr>
          <a:xfrm>
            <a:off x="1631789" y="5657850"/>
            <a:ext cx="588039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🚀 For data analytics workloads, Parquet offers the best balance of performance and storage efficiency</a:t>
            </a:r>
            <a:endParaRPr lang="en-US" sz="837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86790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Performance Benchmarking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1028700"/>
            <a:ext cx="366929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to Benchmark Storage Formats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85750" y="1428750"/>
            <a:ext cx="3669292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Benchmarking helps quantify the performance differences between storage formats for your specific use case.</a:t>
            </a:r>
            <a:endParaRPr lang="en-US" sz="942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018779"/>
            <a:ext cx="112514" cy="1285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5420" y="1983060"/>
            <a:ext cx="122981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Create test dataset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1735234" y="1983060"/>
            <a:ext cx="216595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with realistic data types and volume</a:t>
            </a:r>
            <a:endParaRPr lang="en-US" sz="942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318817"/>
            <a:ext cx="112514" cy="1285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05420" y="2283098"/>
            <a:ext cx="1258751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Measure write time</a:t>
            </a:r>
            <a:endParaRPr lang="en-US" sz="942" dirty="0"/>
          </a:p>
        </p:txBody>
      </p:sp>
      <p:sp>
        <p:nvSpPr>
          <p:cNvPr id="11" name="Text 6"/>
          <p:cNvSpPr/>
          <p:nvPr/>
        </p:nvSpPr>
        <p:spPr>
          <a:xfrm>
            <a:off x="1764171" y="2283098"/>
            <a:ext cx="9417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each format</a:t>
            </a:r>
            <a:endParaRPr lang="en-US" sz="942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618854"/>
            <a:ext cx="144661" cy="1285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37567" y="2583135"/>
            <a:ext cx="121014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Measure read time</a:t>
            </a:r>
            <a:endParaRPr lang="en-US" sz="942" dirty="0"/>
          </a:p>
        </p:txBody>
      </p:sp>
      <p:sp>
        <p:nvSpPr>
          <p:cNvPr id="14" name="Text 8"/>
          <p:cNvSpPr/>
          <p:nvPr/>
        </p:nvSpPr>
        <p:spPr>
          <a:xfrm>
            <a:off x="1747707" y="2583135"/>
            <a:ext cx="9417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each format</a:t>
            </a:r>
            <a:endParaRPr lang="en-US" sz="942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918892"/>
            <a:ext cx="128588" cy="1285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1494" y="2883173"/>
            <a:ext cx="981931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Compare metrics</a:t>
            </a:r>
            <a:endParaRPr lang="en-US" sz="942" dirty="0"/>
          </a:p>
        </p:txBody>
      </p:sp>
      <p:sp>
        <p:nvSpPr>
          <p:cNvPr id="17" name="Text 10"/>
          <p:cNvSpPr/>
          <p:nvPr/>
        </p:nvSpPr>
        <p:spPr>
          <a:xfrm>
            <a:off x="1503425" y="2883173"/>
            <a:ext cx="2451618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like file size, memory usage, and query speed</a:t>
            </a:r>
            <a:endParaRPr lang="en-US" sz="942" dirty="0"/>
          </a:p>
        </p:txBody>
      </p:sp>
      <p:sp>
        <p:nvSpPr>
          <p:cNvPr id="18" name="Shape 11"/>
          <p:cNvSpPr/>
          <p:nvPr/>
        </p:nvSpPr>
        <p:spPr>
          <a:xfrm>
            <a:off x="285750" y="3411810"/>
            <a:ext cx="3669292" cy="764381"/>
          </a:xfrm>
          <a:prstGeom prst="rect">
            <a:avLst/>
          </a:prstGeom>
          <a:solidFill>
            <a:srgbClr val="EAF7FB"/>
          </a:solidFill>
          <a:ln/>
        </p:spPr>
      </p:sp>
      <p:sp>
        <p:nvSpPr>
          <p:cNvPr id="19" name="Shape 12"/>
          <p:cNvSpPr/>
          <p:nvPr/>
        </p:nvSpPr>
        <p:spPr>
          <a:xfrm>
            <a:off x="285750" y="3411810"/>
            <a:ext cx="28575" cy="764381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0" name="Text 13"/>
          <p:cNvSpPr/>
          <p:nvPr/>
        </p:nvSpPr>
        <p:spPr>
          <a:xfrm>
            <a:off x="392906" y="3518967"/>
            <a:ext cx="345498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Benchmarking Tip</a:t>
            </a:r>
            <a:endParaRPr lang="en-US" sz="837" dirty="0"/>
          </a:p>
        </p:txBody>
      </p:sp>
      <p:sp>
        <p:nvSpPr>
          <p:cNvPr id="21" name="Text 14"/>
          <p:cNvSpPr/>
          <p:nvPr/>
        </p:nvSpPr>
        <p:spPr>
          <a:xfrm>
            <a:off x="392906" y="3726135"/>
            <a:ext cx="345498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Run benchmarks multiple times and average the results to account for system variability.</a:t>
            </a:r>
            <a:endParaRPr lang="en-US" sz="837" dirty="0"/>
          </a:p>
        </p:txBody>
      </p:sp>
      <p:sp>
        <p:nvSpPr>
          <p:cNvPr id="68" name="Text 61"/>
          <p:cNvSpPr/>
          <p:nvPr/>
        </p:nvSpPr>
        <p:spPr>
          <a:xfrm>
            <a:off x="4312230" y="5885669"/>
            <a:ext cx="11887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
</a:t>
            </a:r>
            <a:endParaRPr lang="en-US" sz="837" dirty="0"/>
          </a:p>
        </p:txBody>
      </p:sp>
      <p:sp>
        <p:nvSpPr>
          <p:cNvPr id="69" name="Text 62"/>
          <p:cNvSpPr/>
          <p:nvPr/>
        </p:nvSpPr>
        <p:spPr>
          <a:xfrm>
            <a:off x="4312230" y="6068532"/>
            <a:ext cx="11887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</a:t>
            </a:r>
            <a:endParaRPr lang="en-US" sz="837" dirty="0"/>
          </a:p>
        </p:txBody>
      </p:sp>
      <p:sp>
        <p:nvSpPr>
          <p:cNvPr id="70" name="Text 63"/>
          <p:cNvSpPr/>
          <p:nvPr/>
        </p:nvSpPr>
        <p:spPr>
          <a:xfrm>
            <a:off x="4431106" y="6068532"/>
            <a:ext cx="33913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</a:t>
            </a:r>
            <a:endParaRPr lang="en-US" sz="837" dirty="0"/>
          </a:p>
        </p:txBody>
      </p:sp>
      <p:sp>
        <p:nvSpPr>
          <p:cNvPr id="71" name="Text 64"/>
          <p:cNvSpPr/>
          <p:nvPr/>
        </p:nvSpPr>
        <p:spPr>
          <a:xfrm>
            <a:off x="4819464" y="6115343"/>
            <a:ext cx="116097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save_time, read_time
</a:t>
            </a:r>
            <a:endParaRPr lang="en-US" sz="837" dirty="0"/>
          </a:p>
        </p:txBody>
      </p:sp>
      <p:sp>
        <p:nvSpPr>
          <p:cNvPr id="72" name="Text 65"/>
          <p:cNvSpPr/>
          <p:nvPr/>
        </p:nvSpPr>
        <p:spPr>
          <a:xfrm>
            <a:off x="4312230" y="6434258"/>
            <a:ext cx="9168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95A5A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Example usage</a:t>
            </a:r>
            <a:endParaRPr lang="en-US" sz="837" dirty="0"/>
          </a:p>
        </p:txBody>
      </p:sp>
      <p:sp>
        <p:nvSpPr>
          <p:cNvPr id="73" name="Text 66"/>
          <p:cNvSpPr/>
          <p:nvPr/>
        </p:nvSpPr>
        <p:spPr>
          <a:xfrm>
            <a:off x="4312230" y="6617122"/>
            <a:ext cx="6155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csv_write = </a:t>
            </a:r>
            <a:endParaRPr lang="en-US" sz="837" dirty="0"/>
          </a:p>
        </p:txBody>
      </p:sp>
      <p:sp>
        <p:nvSpPr>
          <p:cNvPr id="74" name="Text 67"/>
          <p:cNvSpPr/>
          <p:nvPr/>
        </p:nvSpPr>
        <p:spPr>
          <a:xfrm>
            <a:off x="4927736" y="6617122"/>
            <a:ext cx="4052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lambda</a:t>
            </a:r>
            <a:endParaRPr lang="en-US" sz="837" dirty="0"/>
          </a:p>
        </p:txBody>
      </p:sp>
      <p:sp>
        <p:nvSpPr>
          <p:cNvPr id="75" name="Text 68"/>
          <p:cNvSpPr/>
          <p:nvPr/>
        </p:nvSpPr>
        <p:spPr>
          <a:xfrm>
            <a:off x="5332949" y="6617122"/>
            <a:ext cx="5614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df.to_csv(</a:t>
            </a:r>
            <a:endParaRPr lang="en-US" sz="837" dirty="0"/>
          </a:p>
        </p:txBody>
      </p:sp>
      <p:sp>
        <p:nvSpPr>
          <p:cNvPr id="76" name="Text 69"/>
          <p:cNvSpPr/>
          <p:nvPr/>
        </p:nvSpPr>
        <p:spPr>
          <a:xfrm>
            <a:off x="5894403" y="6617122"/>
            <a:ext cx="45608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'test.csv'</a:t>
            </a:r>
            <a:endParaRPr lang="en-US" sz="837" dirty="0"/>
          </a:p>
        </p:txBody>
      </p:sp>
      <p:sp>
        <p:nvSpPr>
          <p:cNvPr id="77" name="Text 70"/>
          <p:cNvSpPr/>
          <p:nvPr/>
        </p:nvSpPr>
        <p:spPr>
          <a:xfrm>
            <a:off x="6350487" y="6617122"/>
            <a:ext cx="342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
</a:t>
            </a:r>
            <a:endParaRPr lang="en-US" sz="837" dirty="0"/>
          </a:p>
        </p:txBody>
      </p:sp>
      <p:sp>
        <p:nvSpPr>
          <p:cNvPr id="78" name="Text 71"/>
          <p:cNvSpPr/>
          <p:nvPr/>
        </p:nvSpPr>
        <p:spPr>
          <a:xfrm>
            <a:off x="4312230" y="6799985"/>
            <a:ext cx="58707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csv_read = </a:t>
            </a:r>
            <a:endParaRPr lang="en-US" sz="837" dirty="0"/>
          </a:p>
        </p:txBody>
      </p:sp>
      <p:sp>
        <p:nvSpPr>
          <p:cNvPr id="79" name="Text 72"/>
          <p:cNvSpPr/>
          <p:nvPr/>
        </p:nvSpPr>
        <p:spPr>
          <a:xfrm>
            <a:off x="4899301" y="6799985"/>
            <a:ext cx="4052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lambda</a:t>
            </a:r>
            <a:endParaRPr lang="en-US" sz="837" dirty="0"/>
          </a:p>
        </p:txBody>
      </p:sp>
      <p:sp>
        <p:nvSpPr>
          <p:cNvPr id="80" name="Text 73"/>
          <p:cNvSpPr/>
          <p:nvPr/>
        </p:nvSpPr>
        <p:spPr>
          <a:xfrm>
            <a:off x="5304513" y="6799985"/>
            <a:ext cx="72810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pd.read_csv(</a:t>
            </a:r>
            <a:endParaRPr lang="en-US" sz="837" dirty="0"/>
          </a:p>
        </p:txBody>
      </p:sp>
      <p:sp>
        <p:nvSpPr>
          <p:cNvPr id="81" name="Text 74"/>
          <p:cNvSpPr/>
          <p:nvPr/>
        </p:nvSpPr>
        <p:spPr>
          <a:xfrm>
            <a:off x="6032618" y="6799985"/>
            <a:ext cx="45608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'test.csv'</a:t>
            </a:r>
            <a:endParaRPr lang="en-US" sz="837" dirty="0"/>
          </a:p>
        </p:txBody>
      </p:sp>
      <p:sp>
        <p:nvSpPr>
          <p:cNvPr id="82" name="Text 75"/>
          <p:cNvSpPr/>
          <p:nvPr/>
        </p:nvSpPr>
        <p:spPr>
          <a:xfrm>
            <a:off x="6488702" y="6799985"/>
            <a:ext cx="342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
</a:t>
            </a:r>
            <a:endParaRPr lang="en-US" sz="837" dirty="0"/>
          </a:p>
        </p:txBody>
      </p:sp>
      <p:sp>
        <p:nvSpPr>
          <p:cNvPr id="83" name="Text 76"/>
          <p:cNvSpPr/>
          <p:nvPr/>
        </p:nvSpPr>
        <p:spPr>
          <a:xfrm>
            <a:off x="4312230" y="7165711"/>
            <a:ext cx="8738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parquet_write = </a:t>
            </a:r>
            <a:endParaRPr lang="en-US" sz="837" dirty="0"/>
          </a:p>
        </p:txBody>
      </p:sp>
      <p:sp>
        <p:nvSpPr>
          <p:cNvPr id="84" name="Text 77"/>
          <p:cNvSpPr/>
          <p:nvPr/>
        </p:nvSpPr>
        <p:spPr>
          <a:xfrm>
            <a:off x="5186056" y="7165711"/>
            <a:ext cx="4052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lambda</a:t>
            </a:r>
            <a:endParaRPr lang="en-US" sz="837" dirty="0"/>
          </a:p>
        </p:txBody>
      </p:sp>
      <p:sp>
        <p:nvSpPr>
          <p:cNvPr id="85" name="Text 78"/>
          <p:cNvSpPr/>
          <p:nvPr/>
        </p:nvSpPr>
        <p:spPr>
          <a:xfrm>
            <a:off x="5591268" y="7165711"/>
            <a:ext cx="81977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df.to_parquet(</a:t>
            </a:r>
            <a:endParaRPr lang="en-US" sz="837" dirty="0"/>
          </a:p>
        </p:txBody>
      </p:sp>
      <p:sp>
        <p:nvSpPr>
          <p:cNvPr id="86" name="Text 79"/>
          <p:cNvSpPr/>
          <p:nvPr/>
        </p:nvSpPr>
        <p:spPr>
          <a:xfrm>
            <a:off x="6411041" y="7165711"/>
            <a:ext cx="7121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'test.parquet'</a:t>
            </a:r>
            <a:endParaRPr lang="en-US" sz="837" dirty="0"/>
          </a:p>
        </p:txBody>
      </p:sp>
      <p:sp>
        <p:nvSpPr>
          <p:cNvPr id="87" name="Text 80"/>
          <p:cNvSpPr/>
          <p:nvPr/>
        </p:nvSpPr>
        <p:spPr>
          <a:xfrm>
            <a:off x="7123156" y="7165711"/>
            <a:ext cx="342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
</a:t>
            </a:r>
            <a:endParaRPr lang="en-US" sz="837" dirty="0"/>
          </a:p>
        </p:txBody>
      </p:sp>
      <p:sp>
        <p:nvSpPr>
          <p:cNvPr id="88" name="Text 81"/>
          <p:cNvSpPr/>
          <p:nvPr/>
        </p:nvSpPr>
        <p:spPr>
          <a:xfrm>
            <a:off x="4312230" y="7348575"/>
            <a:ext cx="8453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parquet_read = </a:t>
            </a:r>
            <a:endParaRPr lang="en-US" sz="837" dirty="0"/>
          </a:p>
        </p:txBody>
      </p:sp>
      <p:sp>
        <p:nvSpPr>
          <p:cNvPr id="89" name="Text 82"/>
          <p:cNvSpPr/>
          <p:nvPr/>
        </p:nvSpPr>
        <p:spPr>
          <a:xfrm>
            <a:off x="5157592" y="7348575"/>
            <a:ext cx="4052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lambda</a:t>
            </a:r>
            <a:endParaRPr lang="en-US" sz="837" dirty="0"/>
          </a:p>
        </p:txBody>
      </p:sp>
      <p:sp>
        <p:nvSpPr>
          <p:cNvPr id="90" name="Text 83"/>
          <p:cNvSpPr/>
          <p:nvPr/>
        </p:nvSpPr>
        <p:spPr>
          <a:xfrm>
            <a:off x="5562805" y="7348575"/>
            <a:ext cx="9864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pd.read_parquet(</a:t>
            </a:r>
            <a:endParaRPr lang="en-US" sz="837" dirty="0"/>
          </a:p>
        </p:txBody>
      </p:sp>
      <p:sp>
        <p:nvSpPr>
          <p:cNvPr id="91" name="Text 84"/>
          <p:cNvSpPr/>
          <p:nvPr/>
        </p:nvSpPr>
        <p:spPr>
          <a:xfrm>
            <a:off x="6549228" y="7348575"/>
            <a:ext cx="7121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'test.parquet'</a:t>
            </a:r>
            <a:endParaRPr lang="en-US" sz="837" dirty="0"/>
          </a:p>
        </p:txBody>
      </p:sp>
      <p:sp>
        <p:nvSpPr>
          <p:cNvPr id="92" name="Text 85"/>
          <p:cNvSpPr/>
          <p:nvPr/>
        </p:nvSpPr>
        <p:spPr>
          <a:xfrm>
            <a:off x="7261343" y="7348575"/>
            <a:ext cx="342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
</a:t>
            </a:r>
            <a:endParaRPr lang="en-US" sz="837" dirty="0"/>
          </a:p>
        </p:txBody>
      </p:sp>
      <p:sp>
        <p:nvSpPr>
          <p:cNvPr id="93" name="Text 86"/>
          <p:cNvSpPr/>
          <p:nvPr/>
        </p:nvSpPr>
        <p:spPr>
          <a:xfrm>
            <a:off x="4312230" y="7714301"/>
            <a:ext cx="187088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csv_times = benchmark_format(df, </a:t>
            </a:r>
            <a:endParaRPr lang="en-US" sz="837" dirty="0"/>
          </a:p>
        </p:txBody>
      </p:sp>
      <p:sp>
        <p:nvSpPr>
          <p:cNvPr id="94" name="Text 87"/>
          <p:cNvSpPr/>
          <p:nvPr/>
        </p:nvSpPr>
        <p:spPr>
          <a:xfrm>
            <a:off x="6183111" y="7714301"/>
            <a:ext cx="2550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'CSV'</a:t>
            </a:r>
            <a:endParaRPr lang="en-US" sz="837" dirty="0"/>
          </a:p>
        </p:txBody>
      </p:sp>
      <p:sp>
        <p:nvSpPr>
          <p:cNvPr id="95" name="Text 88"/>
          <p:cNvSpPr/>
          <p:nvPr/>
        </p:nvSpPr>
        <p:spPr>
          <a:xfrm>
            <a:off x="6438137" y="7714301"/>
            <a:ext cx="11079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csv_write, csv_read)
</a:t>
            </a:r>
            <a:endParaRPr lang="en-US" sz="837" dirty="0"/>
          </a:p>
        </p:txBody>
      </p:sp>
      <p:sp>
        <p:nvSpPr>
          <p:cNvPr id="96" name="Text 89"/>
          <p:cNvSpPr/>
          <p:nvPr/>
        </p:nvSpPr>
        <p:spPr>
          <a:xfrm>
            <a:off x="4312230" y="7897164"/>
            <a:ext cx="2129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parquet_times = benchmark_format(df, </a:t>
            </a:r>
            <a:endParaRPr lang="en-US" sz="837" dirty="0"/>
          </a:p>
        </p:txBody>
      </p:sp>
      <p:sp>
        <p:nvSpPr>
          <p:cNvPr id="97" name="Text 90"/>
          <p:cNvSpPr/>
          <p:nvPr/>
        </p:nvSpPr>
        <p:spPr>
          <a:xfrm>
            <a:off x="6441430" y="7897164"/>
            <a:ext cx="4785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ECC7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'Parquet'</a:t>
            </a:r>
            <a:endParaRPr lang="en-US" sz="837" dirty="0"/>
          </a:p>
        </p:txBody>
      </p:sp>
      <p:sp>
        <p:nvSpPr>
          <p:cNvPr id="98" name="Text 91"/>
          <p:cNvSpPr/>
          <p:nvPr/>
        </p:nvSpPr>
        <p:spPr>
          <a:xfrm>
            <a:off x="6920006" y="7897164"/>
            <a:ext cx="162456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parquet_write, parquet_read)
</a:t>
            </a:r>
            <a:endParaRPr lang="en-US" sz="837" dirty="0"/>
          </a:p>
        </p:txBody>
      </p:sp>
      <p:sp>
        <p:nvSpPr>
          <p:cNvPr id="99" name="Text 92"/>
          <p:cNvSpPr/>
          <p:nvPr/>
        </p:nvSpPr>
        <p:spPr>
          <a:xfrm>
            <a:off x="4312230" y="8080028"/>
            <a:ext cx="29719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</a:t>
            </a:r>
            <a:endParaRPr lang="en-US" sz="837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507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Live Demo Results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85725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1M rows benchmark results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357188" y="1428750"/>
            <a:ext cx="41433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File Size Comparison (MB)</a:t>
            </a:r>
            <a:endParaRPr lang="en-US" sz="1046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8" y="1714500"/>
            <a:ext cx="4143375" cy="17859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643438" y="1428750"/>
            <a:ext cx="41433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Processing Time (seconds)</a:t>
            </a:r>
            <a:endParaRPr lang="en-US" sz="1046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1714500"/>
            <a:ext cx="4143375" cy="1785938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1146572" y="3718322"/>
            <a:ext cx="1134405" cy="371475"/>
          </a:xfrm>
          <a:prstGeom prst="rect">
            <a:avLst/>
          </a:prstGeom>
          <a:solidFill>
            <a:srgbClr val="3498DB"/>
          </a:solidFill>
          <a:ln w="99">
            <a:solidFill>
              <a:srgbClr val="BDC3C7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1146572" y="3718322"/>
            <a:ext cx="1134405" cy="37147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Format</a:t>
            </a:r>
            <a:endParaRPr lang="en-US" sz="942" dirty="0"/>
          </a:p>
        </p:txBody>
      </p:sp>
      <p:sp>
        <p:nvSpPr>
          <p:cNvPr id="11" name="Shape 6"/>
          <p:cNvSpPr/>
          <p:nvPr/>
        </p:nvSpPr>
        <p:spPr>
          <a:xfrm>
            <a:off x="2275731" y="3718322"/>
            <a:ext cx="1203806" cy="371475"/>
          </a:xfrm>
          <a:prstGeom prst="rect">
            <a:avLst/>
          </a:prstGeom>
          <a:solidFill>
            <a:srgbClr val="3498DB"/>
          </a:solidFill>
          <a:ln w="99">
            <a:solidFill>
              <a:srgbClr val="BDC3C7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2275731" y="3718322"/>
            <a:ext cx="1203806" cy="37147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File Size</a:t>
            </a:r>
            <a:endParaRPr lang="en-US" sz="942" dirty="0"/>
          </a:p>
        </p:txBody>
      </p:sp>
      <p:sp>
        <p:nvSpPr>
          <p:cNvPr id="13" name="Shape 8"/>
          <p:cNvSpPr/>
          <p:nvPr/>
        </p:nvSpPr>
        <p:spPr>
          <a:xfrm>
            <a:off x="3471249" y="3718322"/>
            <a:ext cx="1548129" cy="371475"/>
          </a:xfrm>
          <a:prstGeom prst="rect">
            <a:avLst/>
          </a:prstGeom>
          <a:solidFill>
            <a:srgbClr val="3498DB"/>
          </a:solidFill>
          <a:ln w="99">
            <a:solidFill>
              <a:srgbClr val="BDC3C7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3471249" y="3718322"/>
            <a:ext cx="1548129" cy="37147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Write Time</a:t>
            </a:r>
            <a:endParaRPr lang="en-US" sz="942" dirty="0"/>
          </a:p>
        </p:txBody>
      </p:sp>
      <p:sp>
        <p:nvSpPr>
          <p:cNvPr id="15" name="Shape 10"/>
          <p:cNvSpPr/>
          <p:nvPr/>
        </p:nvSpPr>
        <p:spPr>
          <a:xfrm>
            <a:off x="5013908" y="3718322"/>
            <a:ext cx="1493630" cy="371475"/>
          </a:xfrm>
          <a:prstGeom prst="rect">
            <a:avLst/>
          </a:prstGeom>
          <a:solidFill>
            <a:srgbClr val="3498DB"/>
          </a:solidFill>
          <a:ln w="99">
            <a:solidFill>
              <a:srgbClr val="BDC3C7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5013908" y="3718322"/>
            <a:ext cx="1493630" cy="37147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Read Time</a:t>
            </a:r>
            <a:endParaRPr lang="en-US" sz="942" dirty="0"/>
          </a:p>
        </p:txBody>
      </p:sp>
      <p:sp>
        <p:nvSpPr>
          <p:cNvPr id="17" name="Shape 12"/>
          <p:cNvSpPr/>
          <p:nvPr/>
        </p:nvSpPr>
        <p:spPr>
          <a:xfrm>
            <a:off x="6504831" y="3718322"/>
            <a:ext cx="1492597" cy="371475"/>
          </a:xfrm>
          <a:prstGeom prst="rect">
            <a:avLst/>
          </a:prstGeom>
          <a:solidFill>
            <a:srgbClr val="3498DB"/>
          </a:solidFill>
          <a:ln w="99">
            <a:solidFill>
              <a:srgbClr val="BDC3C7"/>
            </a:solidFill>
            <a:prstDash val="solid"/>
          </a:ln>
        </p:spPr>
      </p:sp>
      <p:sp>
        <p:nvSpPr>
          <p:cNvPr id="18" name="Text 13"/>
          <p:cNvSpPr/>
          <p:nvPr/>
        </p:nvSpPr>
        <p:spPr>
          <a:xfrm>
            <a:off x="6504831" y="3718322"/>
            <a:ext cx="1492597" cy="37147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Time</a:t>
            </a:r>
            <a:endParaRPr lang="en-US" sz="942" dirty="0"/>
          </a:p>
        </p:txBody>
      </p:sp>
      <p:sp>
        <p:nvSpPr>
          <p:cNvPr id="19" name="Text 14"/>
          <p:cNvSpPr/>
          <p:nvPr/>
        </p:nvSpPr>
        <p:spPr>
          <a:xfrm>
            <a:off x="1146572" y="4082653"/>
            <a:ext cx="1132229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CSV</a:t>
            </a:r>
            <a:endParaRPr lang="en-US" sz="837" dirty="0"/>
          </a:p>
        </p:txBody>
      </p:sp>
      <p:sp>
        <p:nvSpPr>
          <p:cNvPr id="20" name="Text 15"/>
          <p:cNvSpPr/>
          <p:nvPr/>
        </p:nvSpPr>
        <p:spPr>
          <a:xfrm>
            <a:off x="2278800" y="4082653"/>
            <a:ext cx="1201155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15 MB</a:t>
            </a:r>
            <a:endParaRPr lang="en-US" sz="837" dirty="0"/>
          </a:p>
        </p:txBody>
      </p:sp>
      <p:sp>
        <p:nvSpPr>
          <p:cNvPr id="21" name="Text 16"/>
          <p:cNvSpPr/>
          <p:nvPr/>
        </p:nvSpPr>
        <p:spPr>
          <a:xfrm>
            <a:off x="3479955" y="4082653"/>
            <a:ext cx="1545478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2.3s</a:t>
            </a:r>
            <a:endParaRPr lang="en-US" sz="837" dirty="0"/>
          </a:p>
        </p:txBody>
      </p:sp>
      <p:sp>
        <p:nvSpPr>
          <p:cNvPr id="22" name="Text 17"/>
          <p:cNvSpPr/>
          <p:nvPr/>
        </p:nvSpPr>
        <p:spPr>
          <a:xfrm>
            <a:off x="5025433" y="4082653"/>
            <a:ext cx="1487881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1.8s</a:t>
            </a:r>
            <a:endParaRPr lang="en-US" sz="837" dirty="0"/>
          </a:p>
        </p:txBody>
      </p:sp>
      <p:sp>
        <p:nvSpPr>
          <p:cNvPr id="23" name="Text 18"/>
          <p:cNvSpPr/>
          <p:nvPr/>
        </p:nvSpPr>
        <p:spPr>
          <a:xfrm>
            <a:off x="6513314" y="4082653"/>
            <a:ext cx="1484114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4.1s</a:t>
            </a:r>
            <a:endParaRPr lang="en-US" sz="837" dirty="0"/>
          </a:p>
        </p:txBody>
      </p:sp>
      <p:sp>
        <p:nvSpPr>
          <p:cNvPr id="24" name="Shape 19"/>
          <p:cNvSpPr/>
          <p:nvPr/>
        </p:nvSpPr>
        <p:spPr>
          <a:xfrm>
            <a:off x="1146572" y="4432697"/>
            <a:ext cx="6850856" cy="350044"/>
          </a:xfrm>
          <a:prstGeom prst="rect">
            <a:avLst/>
          </a:prstGeom>
          <a:solidFill>
            <a:srgbClr val="D5F4E6"/>
          </a:solidFill>
          <a:ln/>
        </p:spPr>
      </p:sp>
      <p:sp>
        <p:nvSpPr>
          <p:cNvPr id="25" name="Text 20"/>
          <p:cNvSpPr/>
          <p:nvPr/>
        </p:nvSpPr>
        <p:spPr>
          <a:xfrm>
            <a:off x="1146572" y="4432697"/>
            <a:ext cx="1132229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Parquet</a:t>
            </a:r>
            <a:endParaRPr lang="en-US" sz="837" dirty="0"/>
          </a:p>
        </p:txBody>
      </p:sp>
      <p:sp>
        <p:nvSpPr>
          <p:cNvPr id="26" name="Text 21"/>
          <p:cNvSpPr/>
          <p:nvPr/>
        </p:nvSpPr>
        <p:spPr>
          <a:xfrm>
            <a:off x="2278800" y="4432697"/>
            <a:ext cx="1201155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 MB</a:t>
            </a:r>
            <a:endParaRPr lang="en-US" sz="837" dirty="0"/>
          </a:p>
        </p:txBody>
      </p:sp>
      <p:sp>
        <p:nvSpPr>
          <p:cNvPr id="27" name="Text 22"/>
          <p:cNvSpPr/>
          <p:nvPr/>
        </p:nvSpPr>
        <p:spPr>
          <a:xfrm>
            <a:off x="3479955" y="4432697"/>
            <a:ext cx="1545478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0.8s</a:t>
            </a:r>
            <a:endParaRPr lang="en-US" sz="837" dirty="0"/>
          </a:p>
        </p:txBody>
      </p:sp>
      <p:sp>
        <p:nvSpPr>
          <p:cNvPr id="28" name="Text 23"/>
          <p:cNvSpPr/>
          <p:nvPr/>
        </p:nvSpPr>
        <p:spPr>
          <a:xfrm>
            <a:off x="5025433" y="4432697"/>
            <a:ext cx="1487881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0.3s</a:t>
            </a:r>
            <a:endParaRPr lang="en-US" sz="837" dirty="0"/>
          </a:p>
        </p:txBody>
      </p:sp>
      <p:sp>
        <p:nvSpPr>
          <p:cNvPr id="29" name="Text 24"/>
          <p:cNvSpPr/>
          <p:nvPr/>
        </p:nvSpPr>
        <p:spPr>
          <a:xfrm>
            <a:off x="6513314" y="4432697"/>
            <a:ext cx="1484114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1.1s</a:t>
            </a:r>
            <a:endParaRPr lang="en-US" sz="837" dirty="0"/>
          </a:p>
        </p:txBody>
      </p:sp>
      <p:sp>
        <p:nvSpPr>
          <p:cNvPr id="30" name="Shape 25"/>
          <p:cNvSpPr/>
          <p:nvPr/>
        </p:nvSpPr>
        <p:spPr>
          <a:xfrm>
            <a:off x="1143000" y="5136356"/>
            <a:ext cx="6858000" cy="571500"/>
          </a:xfrm>
          <a:prstGeom prst="rect">
            <a:avLst/>
          </a:prstGeom>
          <a:solidFill>
            <a:srgbClr val="E8F5E8"/>
          </a:solidFill>
          <a:ln w="198">
            <a:solidFill>
              <a:srgbClr val="27AE60"/>
            </a:solidFill>
            <a:prstDash val="solid"/>
          </a:ln>
        </p:spPr>
      </p:sp>
      <p:sp>
        <p:nvSpPr>
          <p:cNvPr id="31" name="Text 26"/>
          <p:cNvSpPr/>
          <p:nvPr/>
        </p:nvSpPr>
        <p:spPr>
          <a:xfrm>
            <a:off x="1285875" y="5279231"/>
            <a:ext cx="65722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27AE6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🚀 Parquet is 73% smaller and 6x faster to read! </a:t>
            </a:r>
            <a:endParaRPr lang="en-US" sz="13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461CC-6E00-8FC0-C369-58B57CDD4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9FA0FA-2A39-7423-3454-741F05BBFFEA}"/>
              </a:ext>
            </a:extLst>
          </p:cNvPr>
          <p:cNvSpPr txBox="1"/>
          <p:nvPr/>
        </p:nvSpPr>
        <p:spPr>
          <a:xfrm>
            <a:off x="492011" y="754602"/>
            <a:ext cx="4316711" cy="24094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Evolution: Apache Parquet → Apache Arrow</a:t>
            </a:r>
          </a:p>
          <a:p>
            <a:pPr>
              <a:lnSpc>
                <a:spcPct val="150000"/>
              </a:lnSpc>
            </a:pPr>
            <a:r>
              <a:rPr lang="en-IN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2013 – Apache Parquet (On-Disk Revolution)</a:t>
            </a:r>
            <a:endParaRPr lang="en-IN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Born from </a:t>
            </a:r>
            <a:r>
              <a:rPr lang="en-IN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Twitter + Cloudera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(later Apache project).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Solved: </a:t>
            </a:r>
            <a:r>
              <a:rPr lang="en-IN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Efficient columnar storage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for Hadoop/Spark.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Features: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Columnar compression (Snappy, </a:t>
            </a:r>
            <a:r>
              <a:rPr lang="en-IN" sz="10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Gzip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ZSTD).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Predicate pushdown (scan only needed columns).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Schema stored with data.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Became the </a:t>
            </a:r>
            <a:r>
              <a:rPr lang="en-IN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 facto file format for data lakes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IN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DA0DBFE0-E7CB-35C7-7C63-721058DF8280}"/>
              </a:ext>
            </a:extLst>
          </p:cNvPr>
          <p:cNvSpPr/>
          <p:nvPr/>
        </p:nvSpPr>
        <p:spPr>
          <a:xfrm>
            <a:off x="2183531" y="293965"/>
            <a:ext cx="477695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Apache Arrow – Why It Matters</a:t>
            </a:r>
            <a:endParaRPr lang="en-US" sz="2025" b="1" dirty="0">
              <a:solidFill>
                <a:schemeClr val="accent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860E13-464E-ED45-AFF5-D4828E47702A}"/>
              </a:ext>
            </a:extLst>
          </p:cNvPr>
          <p:cNvSpPr txBox="1"/>
          <p:nvPr/>
        </p:nvSpPr>
        <p:spPr>
          <a:xfrm>
            <a:off x="4972050" y="765417"/>
            <a:ext cx="3795978" cy="35201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2016 – Apache Arrow (In-Memory Revolution)</a:t>
            </a:r>
            <a:endParaRPr lang="en-IN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Developed as </a:t>
            </a:r>
            <a:r>
              <a:rPr lang="en-IN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evolution of columnar ideas from Parquet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Solved: </a:t>
            </a:r>
            <a:r>
              <a:rPr lang="en-IN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Inefficiency in moving data between systems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(Pandas, R, Spark, DBs).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Features: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Standardized in-memory format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(columnar buffers).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Zero-copy data sharing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across languages (Python, R, Java, Rust, Go, Julia).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Compatible with Parquet schema → fast read/write.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Became the </a:t>
            </a:r>
            <a:r>
              <a:rPr lang="en-IN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universal in-memory layer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for analytics.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328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Learning Objectives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064419"/>
            <a:ext cx="142875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81" y="1028700"/>
            <a:ext cx="316512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Understand the role of data storage in curation</a:t>
            </a:r>
            <a:endParaRPr lang="en-US" sz="1046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421606"/>
            <a:ext cx="142875" cy="14287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35781" y="1385888"/>
            <a:ext cx="335301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Explore file-based, relational, and indexed storage</a:t>
            </a:r>
            <a:endParaRPr lang="en-US" sz="1046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778794"/>
            <a:ext cx="142875" cy="14287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35781" y="1743075"/>
            <a:ext cx="261734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Compare tradeoffs of different formats</a:t>
            </a:r>
            <a:endParaRPr lang="en-US" sz="1046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135981"/>
            <a:ext cx="142875" cy="142875"/>
          </a:xfrm>
          <a:prstGeom prst="rect">
            <a:avLst/>
          </a:prstGeom>
        </p:spPr>
      </p:pic>
      <p:sp>
        <p:nvSpPr>
          <p:cNvPr id="11" name="Shape 4"/>
          <p:cNvSpPr/>
          <p:nvPr/>
        </p:nvSpPr>
        <p:spPr>
          <a:xfrm>
            <a:off x="535781" y="2100263"/>
            <a:ext cx="3515311" cy="242888"/>
          </a:xfrm>
          <a:prstGeom prst="rect">
            <a:avLst/>
          </a:prstGeom>
          <a:solidFill>
            <a:srgbClr val="F1C40F"/>
          </a:solidFill>
          <a:ln/>
        </p:spPr>
      </p:sp>
      <p:sp>
        <p:nvSpPr>
          <p:cNvPr id="12" name="Text 5"/>
          <p:cNvSpPr/>
          <p:nvPr/>
        </p:nvSpPr>
        <p:spPr>
          <a:xfrm>
            <a:off x="535781" y="2100263"/>
            <a:ext cx="3515311" cy="242888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Optimize data I/O for performance and memory</a:t>
            </a:r>
            <a:endParaRPr lang="en-US" sz="1046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521744"/>
            <a:ext cx="142875" cy="142875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35781" y="2486025"/>
            <a:ext cx="338499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Hands-on: CSV, Parquet, SQLite with real examples</a:t>
            </a:r>
            <a:endParaRPr lang="en-US" sz="1046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771" y="1514475"/>
            <a:ext cx="2488146" cy="285747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DFA2DE-DAAF-35F6-3FFF-BA594D6562FF}"/>
              </a:ext>
            </a:extLst>
          </p:cNvPr>
          <p:cNvSpPr txBox="1"/>
          <p:nvPr/>
        </p:nvSpPr>
        <p:spPr>
          <a:xfrm>
            <a:off x="492012" y="791739"/>
            <a:ext cx="7542639" cy="42676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What is Apache Arrow?</a:t>
            </a:r>
          </a:p>
          <a:p>
            <a:pPr>
              <a:buNone/>
            </a:pPr>
            <a:endParaRPr lang="en-US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Key Points:</a:t>
            </a:r>
            <a:endParaRPr lang="en-US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Open-source cross-language platform</a:t>
            </a: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for </a:t>
            </a:r>
            <a:r>
              <a:rPr lang="en-US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in-memory analytics</a:t>
            </a: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Defines a </a:t>
            </a:r>
            <a:r>
              <a:rPr lang="en-US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standardized columnar memory format</a:t>
            </a: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(not just a file format).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Created to solve inefficiency in moving tabular data between systems.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Backed by </a:t>
            </a:r>
            <a:r>
              <a:rPr lang="en-US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Apache Software Foundation</a:t>
            </a: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with contributions from many companies.</a:t>
            </a:r>
          </a:p>
          <a:p>
            <a:pPr>
              <a:lnSpc>
                <a:spcPct val="150000"/>
              </a:lnSpc>
              <a:buNone/>
            </a:pPr>
            <a:endParaRPr lang="en-US" sz="10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Features:</a:t>
            </a:r>
            <a:endParaRPr lang="en-US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Columnar data layout</a:t>
            </a: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efficient vectorized computation (SIMD).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Zero-copy reads</a:t>
            </a: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share memory across processes without serialization.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Cross-language interoperability</a:t>
            </a: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C, C++, Java, Python (</a:t>
            </a:r>
            <a:r>
              <a:rPr lang="en-US" sz="10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PyArrow</a:t>
            </a: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), R, Go, Rust, Julia.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Schema-aware</a:t>
            </a: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data types, nullability, metadata stored with the data.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Foundation for formats</a:t>
            </a: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Feather (Arrow IPC), Parquet integration, Pandas Arrow backend.</a:t>
            </a:r>
          </a:p>
          <a:p>
            <a:pPr>
              <a:lnSpc>
                <a:spcPct val="150000"/>
              </a:lnSpc>
              <a:buNone/>
            </a:pPr>
            <a:endParaRPr lang="en-US" sz="10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Analogy:</a:t>
            </a:r>
            <a:b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</a:t>
            </a:r>
            <a:r>
              <a:rPr lang="en-US" sz="10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Arrow is like a </a:t>
            </a:r>
            <a:r>
              <a:rPr lang="en-US" sz="105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universal power plug</a:t>
            </a:r>
            <a:r>
              <a:rPr lang="en-US" sz="10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for data — instead of using adapters (serialization), every tool connects directly to the same socket.</a:t>
            </a:r>
            <a:endParaRPr lang="en-US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A8326B42-5252-4097-DAFC-474A535E3A4D}"/>
              </a:ext>
            </a:extLst>
          </p:cNvPr>
          <p:cNvSpPr/>
          <p:nvPr/>
        </p:nvSpPr>
        <p:spPr>
          <a:xfrm>
            <a:off x="2818321" y="322819"/>
            <a:ext cx="3507370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Apache Arrow – Big picture</a:t>
            </a:r>
            <a:endParaRPr lang="en-US" sz="2025" dirty="0"/>
          </a:p>
        </p:txBody>
      </p:sp>
    </p:spTree>
    <p:extLst>
      <p:ext uri="{BB962C8B-B14F-4D97-AF65-F5344CB8AC3E}">
        <p14:creationId xmlns:p14="http://schemas.microsoft.com/office/powerpoint/2010/main" val="1911350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25490-4856-7D89-0F06-566F9D0A4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3A7A21-9B07-BF4D-B0F4-2E96639CAFFE}"/>
              </a:ext>
            </a:extLst>
          </p:cNvPr>
          <p:cNvSpPr txBox="1"/>
          <p:nvPr/>
        </p:nvSpPr>
        <p:spPr>
          <a:xfrm>
            <a:off x="492012" y="791739"/>
            <a:ext cx="5096504" cy="34597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Performance Advantages:</a:t>
            </a:r>
            <a:endParaRPr lang="en-IN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IN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Speed: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Cache-friendly, vectorized operations on columns.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IN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Memory efficiency: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Compact columnar buffers vs. scattered Python objects.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IN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 serialization overhead: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Direct zero-copy between tools.</a:t>
            </a:r>
          </a:p>
          <a:p>
            <a:pPr>
              <a:lnSpc>
                <a:spcPct val="150000"/>
              </a:lnSpc>
            </a:pPr>
            <a:endParaRPr lang="en-IN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Use Cases:</a:t>
            </a:r>
            <a:endParaRPr lang="en-IN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Pandas 2.0: </a:t>
            </a:r>
            <a:r>
              <a:rPr lang="en-IN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Arrow-backed </a:t>
            </a:r>
            <a:r>
              <a:rPr lang="en-IN" sz="10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dtypes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(string[</a:t>
            </a:r>
            <a:r>
              <a:rPr lang="en-IN" sz="10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pyarrow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], int64[</a:t>
            </a:r>
            <a:r>
              <a:rPr lang="en-IN" sz="10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pyarrow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]).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Spark ↔ Pandas: UDFs use Arrow for </a:t>
            </a:r>
            <a:r>
              <a:rPr lang="en-IN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fast data transfer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DuckDB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Query Arrow tables </a:t>
            </a:r>
            <a:r>
              <a:rPr lang="en-IN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without conversion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Machine Learning: Arrow speeds up data handoff to </a:t>
            </a:r>
            <a:r>
              <a:rPr lang="en-IN" sz="10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PyTorch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/ TensorFlow.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Storage Formats: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Feather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= Arrow IPC on disk (fast exchange).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Parquet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integrates with Arrow for schema alignment.</a:t>
            </a: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86EF00BA-D0A5-DDF1-FCFD-93EBC557B8F9}"/>
              </a:ext>
            </a:extLst>
          </p:cNvPr>
          <p:cNvSpPr/>
          <p:nvPr/>
        </p:nvSpPr>
        <p:spPr>
          <a:xfrm>
            <a:off x="2183531" y="293965"/>
            <a:ext cx="477695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Apache Arrow – Why It Matters</a:t>
            </a:r>
            <a:endParaRPr lang="en-US" sz="2025" b="1" dirty="0">
              <a:solidFill>
                <a:schemeClr val="accent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7FCEB6-B1A7-E70D-BE46-7054B7568729}"/>
              </a:ext>
            </a:extLst>
          </p:cNvPr>
          <p:cNvSpPr txBox="1"/>
          <p:nvPr/>
        </p:nvSpPr>
        <p:spPr>
          <a:xfrm>
            <a:off x="5797390" y="791739"/>
            <a:ext cx="2712135" cy="2435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Ecosystem Impact:</a:t>
            </a:r>
            <a:endParaRPr lang="en-IN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Arrow is the </a:t>
            </a:r>
            <a:r>
              <a:rPr lang="en-IN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 facto standard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for in-memory tabular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Supported by: Pandas, Spark, </a:t>
            </a:r>
            <a:r>
              <a:rPr lang="en-IN" sz="10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Dask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Ray, Polars, Snowflake, </a:t>
            </a:r>
            <a:r>
              <a:rPr lang="en-IN" sz="10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BigQuery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AWS Athena, etc.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Acts as the </a:t>
            </a:r>
            <a:r>
              <a:rPr lang="en-IN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 interchange layer</a:t>
            </a:r>
            <a:r>
              <a:rPr lang="en-IN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 modern data lakes &amp; ML pipelines.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856385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Phase 2: Data Storage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782241"/>
            <a:ext cx="137517" cy="1571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3267" y="742950"/>
            <a:ext cx="2407109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Storage Types and Technologies </a:t>
            </a:r>
            <a:endParaRPr lang="en-US" sz="1238" dirty="0"/>
          </a:p>
        </p:txBody>
      </p:sp>
      <p:sp>
        <p:nvSpPr>
          <p:cNvPr id="6" name="Shape 2"/>
          <p:cNvSpPr/>
          <p:nvPr/>
        </p:nvSpPr>
        <p:spPr>
          <a:xfrm>
            <a:off x="227456" y="1050131"/>
            <a:ext cx="1049406" cy="257175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81" y="1121569"/>
            <a:ext cx="114300" cy="1143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0343" y="1092994"/>
            <a:ext cx="72079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Relational DB</a:t>
            </a:r>
            <a:endParaRPr lang="en-US" sz="837" dirty="0"/>
          </a:p>
        </p:txBody>
      </p:sp>
      <p:sp>
        <p:nvSpPr>
          <p:cNvPr id="9" name="Shape 4"/>
          <p:cNvSpPr/>
          <p:nvPr/>
        </p:nvSpPr>
        <p:spPr>
          <a:xfrm>
            <a:off x="1347155" y="1050131"/>
            <a:ext cx="710859" cy="257175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2880" y="1121569"/>
            <a:ext cx="128588" cy="1143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04330" y="1092994"/>
            <a:ext cx="36795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NoSQL</a:t>
            </a:r>
            <a:endParaRPr lang="en-US" sz="837" dirty="0"/>
          </a:p>
        </p:txBody>
      </p:sp>
      <p:sp>
        <p:nvSpPr>
          <p:cNvPr id="12" name="Shape 6"/>
          <p:cNvSpPr/>
          <p:nvPr/>
        </p:nvSpPr>
        <p:spPr>
          <a:xfrm>
            <a:off x="2128307" y="1050131"/>
            <a:ext cx="929832" cy="257175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4032" y="1121569"/>
            <a:ext cx="128588" cy="1143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385482" y="1092994"/>
            <a:ext cx="58693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 Lakes</a:t>
            </a:r>
            <a:endParaRPr lang="en-US" sz="837" dirty="0"/>
          </a:p>
        </p:txBody>
      </p:sp>
      <p:sp>
        <p:nvSpPr>
          <p:cNvPr id="15" name="Shape 8"/>
          <p:cNvSpPr/>
          <p:nvPr/>
        </p:nvSpPr>
        <p:spPr>
          <a:xfrm>
            <a:off x="3128432" y="1050131"/>
            <a:ext cx="1301781" cy="257175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4157" y="1121569"/>
            <a:ext cx="142875" cy="1143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3399895" y="1092994"/>
            <a:ext cx="9445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 Warehouses</a:t>
            </a:r>
            <a:endParaRPr lang="en-US" sz="837" dirty="0"/>
          </a:p>
        </p:txBody>
      </p:sp>
      <p:sp>
        <p:nvSpPr>
          <p:cNvPr id="18" name="Shape 10"/>
          <p:cNvSpPr/>
          <p:nvPr/>
        </p:nvSpPr>
        <p:spPr>
          <a:xfrm>
            <a:off x="894978" y="1364456"/>
            <a:ext cx="1115709" cy="257175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703" y="1435894"/>
            <a:ext cx="142875" cy="114300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1166440" y="1407319"/>
            <a:ext cx="75852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Cloud Storage</a:t>
            </a:r>
            <a:endParaRPr lang="en-US" sz="837" dirty="0"/>
          </a:p>
        </p:txBody>
      </p:sp>
      <p:sp>
        <p:nvSpPr>
          <p:cNvPr id="21" name="Shape 12"/>
          <p:cNvSpPr/>
          <p:nvPr/>
        </p:nvSpPr>
        <p:spPr>
          <a:xfrm>
            <a:off x="2748502" y="1364456"/>
            <a:ext cx="1014189" cy="257175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4227" y="1435894"/>
            <a:ext cx="114300" cy="114300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2991390" y="1407319"/>
            <a:ext cx="68557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On-Premises</a:t>
            </a:r>
            <a:endParaRPr lang="en-US" sz="837" dirty="0"/>
          </a:p>
        </p:txBody>
      </p:sp>
      <p:sp>
        <p:nvSpPr>
          <p:cNvPr id="24" name="Shape 14"/>
          <p:cNvSpPr/>
          <p:nvPr/>
        </p:nvSpPr>
        <p:spPr>
          <a:xfrm>
            <a:off x="214313" y="1954988"/>
            <a:ext cx="4286250" cy="1276359"/>
          </a:xfrm>
          <a:prstGeom prst="rect">
            <a:avLst/>
          </a:prstGeom>
          <a:solidFill>
            <a:srgbClr val="E74C3C">
              <a:alpha val="10000"/>
            </a:srgbClr>
          </a:solidFill>
          <a:ln/>
        </p:spPr>
      </p:sp>
      <p:sp>
        <p:nvSpPr>
          <p:cNvPr id="25" name="Shape 15"/>
          <p:cNvSpPr/>
          <p:nvPr/>
        </p:nvSpPr>
        <p:spPr>
          <a:xfrm>
            <a:off x="214313" y="1954988"/>
            <a:ext cx="28575" cy="1276359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26" name="Text 16"/>
          <p:cNvSpPr/>
          <p:nvPr/>
        </p:nvSpPr>
        <p:spPr>
          <a:xfrm>
            <a:off x="300038" y="2040713"/>
            <a:ext cx="41148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Structured vs. Unstructured Data</a:t>
            </a:r>
            <a:endParaRPr lang="en-US" sz="1046" dirty="0"/>
          </a:p>
        </p:txBody>
      </p:sp>
      <p:sp>
        <p:nvSpPr>
          <p:cNvPr id="27" name="Text 17"/>
          <p:cNvSpPr/>
          <p:nvPr/>
        </p:nvSpPr>
        <p:spPr>
          <a:xfrm>
            <a:off x="300038" y="2326463"/>
            <a:ext cx="2057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Structured Data</a:t>
            </a:r>
            <a:endParaRPr lang="en-US" sz="837" dirty="0"/>
          </a:p>
        </p:txBody>
      </p:sp>
      <p:sp>
        <p:nvSpPr>
          <p:cNvPr id="28" name="Text 18"/>
          <p:cNvSpPr/>
          <p:nvPr/>
        </p:nvSpPr>
        <p:spPr>
          <a:xfrm>
            <a:off x="300038" y="2533631"/>
            <a:ext cx="2057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Organized in relational databases</a:t>
            </a:r>
            <a:endParaRPr lang="en-US" sz="837" dirty="0"/>
          </a:p>
        </p:txBody>
      </p:sp>
      <p:sp>
        <p:nvSpPr>
          <p:cNvPr id="29" name="Text 19"/>
          <p:cNvSpPr/>
          <p:nvPr/>
        </p:nvSpPr>
        <p:spPr>
          <a:xfrm>
            <a:off x="300038" y="2705081"/>
            <a:ext cx="2057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Fixed schema and format</a:t>
            </a:r>
            <a:endParaRPr lang="en-US" sz="837" dirty="0"/>
          </a:p>
        </p:txBody>
      </p:sp>
      <p:sp>
        <p:nvSpPr>
          <p:cNvPr id="30" name="Text 20"/>
          <p:cNvSpPr/>
          <p:nvPr/>
        </p:nvSpPr>
        <p:spPr>
          <a:xfrm>
            <a:off x="300038" y="2876531"/>
            <a:ext cx="2057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Examples: CRM, ERP data</a:t>
            </a:r>
            <a:endParaRPr lang="en-US" sz="837" dirty="0"/>
          </a:p>
        </p:txBody>
      </p:sp>
      <p:sp>
        <p:nvSpPr>
          <p:cNvPr id="31" name="Text 21"/>
          <p:cNvSpPr/>
          <p:nvPr/>
        </p:nvSpPr>
        <p:spPr>
          <a:xfrm>
            <a:off x="2357438" y="2326463"/>
            <a:ext cx="2057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Unstructured Data</a:t>
            </a:r>
            <a:endParaRPr lang="en-US" sz="837" dirty="0"/>
          </a:p>
        </p:txBody>
      </p:sp>
      <p:sp>
        <p:nvSpPr>
          <p:cNvPr id="32" name="Text 22"/>
          <p:cNvSpPr/>
          <p:nvPr/>
        </p:nvSpPr>
        <p:spPr>
          <a:xfrm>
            <a:off x="2357438" y="2533631"/>
            <a:ext cx="2057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Stored in NoSQL or object storage</a:t>
            </a:r>
            <a:endParaRPr lang="en-US" sz="837" dirty="0"/>
          </a:p>
        </p:txBody>
      </p:sp>
      <p:sp>
        <p:nvSpPr>
          <p:cNvPr id="33" name="Text 23"/>
          <p:cNvSpPr/>
          <p:nvPr/>
        </p:nvSpPr>
        <p:spPr>
          <a:xfrm>
            <a:off x="2357438" y="2705081"/>
            <a:ext cx="2057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Flexible schema or no schema</a:t>
            </a:r>
            <a:endParaRPr lang="en-US" sz="837" dirty="0"/>
          </a:p>
        </p:txBody>
      </p:sp>
      <p:sp>
        <p:nvSpPr>
          <p:cNvPr id="34" name="Text 24"/>
          <p:cNvSpPr/>
          <p:nvPr/>
        </p:nvSpPr>
        <p:spPr>
          <a:xfrm>
            <a:off x="2357438" y="2876531"/>
            <a:ext cx="20574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Examples: emails, documents, media</a:t>
            </a:r>
            <a:endParaRPr lang="en-US" sz="837" dirty="0"/>
          </a:p>
        </p:txBody>
      </p:sp>
      <p:pic>
        <p:nvPicPr>
          <p:cNvPr id="35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313" y="3484950"/>
            <a:ext cx="157163" cy="157163"/>
          </a:xfrm>
          <a:prstGeom prst="rect">
            <a:avLst/>
          </a:prstGeom>
        </p:spPr>
      </p:pic>
      <p:sp>
        <p:nvSpPr>
          <p:cNvPr id="36" name="Text 25"/>
          <p:cNvSpPr/>
          <p:nvPr/>
        </p:nvSpPr>
        <p:spPr>
          <a:xfrm>
            <a:off x="442913" y="3445659"/>
            <a:ext cx="178161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Security and Encryption </a:t>
            </a:r>
            <a:endParaRPr lang="en-US" sz="1238" dirty="0"/>
          </a:p>
        </p:txBody>
      </p:sp>
      <p:pic>
        <p:nvPicPr>
          <p:cNvPr id="3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7188" y="3774272"/>
            <a:ext cx="100013" cy="114300"/>
          </a:xfrm>
          <a:prstGeom prst="rect">
            <a:avLst/>
          </a:prstGeom>
        </p:spPr>
      </p:pic>
      <p:sp>
        <p:nvSpPr>
          <p:cNvPr id="38" name="Text 26"/>
          <p:cNvSpPr/>
          <p:nvPr/>
        </p:nvSpPr>
        <p:spPr>
          <a:xfrm>
            <a:off x="514350" y="3752841"/>
            <a:ext cx="17716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encryption (at rest and in transit)</a:t>
            </a:r>
            <a:endParaRPr lang="en-US" sz="837" dirty="0"/>
          </a:p>
        </p:txBody>
      </p:sp>
      <p:pic>
        <p:nvPicPr>
          <p:cNvPr id="39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8875" y="3774272"/>
            <a:ext cx="142875" cy="114300"/>
          </a:xfrm>
          <a:prstGeom prst="rect">
            <a:avLst/>
          </a:prstGeom>
        </p:spPr>
      </p:pic>
      <p:sp>
        <p:nvSpPr>
          <p:cNvPr id="40" name="Text 27"/>
          <p:cNvSpPr/>
          <p:nvPr/>
        </p:nvSpPr>
        <p:spPr>
          <a:xfrm>
            <a:off x="2628900" y="3752841"/>
            <a:ext cx="17287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Access controls and authentication</a:t>
            </a:r>
            <a:endParaRPr lang="en-US" sz="837" dirty="0"/>
          </a:p>
        </p:txBody>
      </p:sp>
      <p:pic>
        <p:nvPicPr>
          <p:cNvPr id="41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7188" y="4174322"/>
            <a:ext cx="114300" cy="114300"/>
          </a:xfrm>
          <a:prstGeom prst="rect">
            <a:avLst/>
          </a:prstGeom>
        </p:spPr>
      </p:pic>
      <p:sp>
        <p:nvSpPr>
          <p:cNvPr id="42" name="Text 28"/>
          <p:cNvSpPr/>
          <p:nvPr/>
        </p:nvSpPr>
        <p:spPr>
          <a:xfrm>
            <a:off x="528638" y="4152891"/>
            <a:ext cx="15775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redundancy and backup</a:t>
            </a:r>
            <a:endParaRPr lang="en-US" sz="837" dirty="0"/>
          </a:p>
        </p:txBody>
      </p:sp>
      <p:pic>
        <p:nvPicPr>
          <p:cNvPr id="43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28875" y="4174322"/>
            <a:ext cx="85725" cy="114300"/>
          </a:xfrm>
          <a:prstGeom prst="rect">
            <a:avLst/>
          </a:prstGeom>
        </p:spPr>
      </p:pic>
      <p:sp>
        <p:nvSpPr>
          <p:cNvPr id="44" name="Text 29"/>
          <p:cNvSpPr/>
          <p:nvPr/>
        </p:nvSpPr>
        <p:spPr>
          <a:xfrm>
            <a:off x="2571750" y="4152891"/>
            <a:ext cx="17859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Compliance with privacy regulations</a:t>
            </a:r>
            <a:endParaRPr lang="en-US" sz="837" dirty="0"/>
          </a:p>
        </p:txBody>
      </p:sp>
      <p:pic>
        <p:nvPicPr>
          <p:cNvPr id="4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79219" y="1343025"/>
            <a:ext cx="3214688" cy="2500313"/>
          </a:xfrm>
          <a:prstGeom prst="rect">
            <a:avLst/>
          </a:prstGeom>
        </p:spPr>
      </p:pic>
      <p:sp>
        <p:nvSpPr>
          <p:cNvPr id="46" name="Text 30"/>
          <p:cNvSpPr/>
          <p:nvPr/>
        </p:nvSpPr>
        <p:spPr>
          <a:xfrm>
            <a:off x="5179219" y="3900488"/>
            <a:ext cx="321468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Lifecycle Hexagonal Diagram Highlighting Storage Component</a:t>
            </a:r>
            <a:endParaRPr lang="en-US" sz="732" dirty="0"/>
          </a:p>
        </p:txBody>
      </p:sp>
      <p:sp>
        <p:nvSpPr>
          <p:cNvPr id="47" name="Text 31"/>
          <p:cNvSpPr/>
          <p:nvPr/>
        </p:nvSpPr>
        <p:spPr>
          <a:xfrm>
            <a:off x="214313" y="4757738"/>
            <a:ext cx="87153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r">
              <a:buNone/>
            </a:pPr>
            <a:r>
              <a:rPr lang="en-US" sz="837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 Lifecycle Management and Data Governance | Page 9 </a:t>
            </a:r>
            <a:endParaRPr lang="en-US" sz="83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Data Storage Matters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064419"/>
            <a:ext cx="125016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7922" y="1028700"/>
            <a:ext cx="33897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 curation lifecycle depends on reliable storage</a:t>
            </a:r>
            <a:endParaRPr lang="en-US" sz="1046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421606"/>
            <a:ext cx="160734" cy="14287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53641" y="1385888"/>
            <a:ext cx="266461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Impacts data quality, access speed, cost</a:t>
            </a:r>
            <a:endParaRPr lang="en-US" sz="1046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1778794"/>
            <a:ext cx="142875" cy="14287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35781" y="1743075"/>
            <a:ext cx="326084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Foundation for cleaning, wrangling, visualization</a:t>
            </a:r>
            <a:endParaRPr lang="en-US" sz="1046" dirty="0"/>
          </a:p>
        </p:txBody>
      </p:sp>
      <p:sp>
        <p:nvSpPr>
          <p:cNvPr id="10" name="Shape 4"/>
          <p:cNvSpPr/>
          <p:nvPr/>
        </p:nvSpPr>
        <p:spPr>
          <a:xfrm>
            <a:off x="285750" y="2171700"/>
            <a:ext cx="4214813" cy="1071563"/>
          </a:xfrm>
          <a:prstGeom prst="rect">
            <a:avLst/>
          </a:prstGeom>
          <a:solidFill>
            <a:srgbClr val="E8F5E8"/>
          </a:solidFill>
          <a:ln w="198">
            <a:solidFill>
              <a:srgbClr val="27AE60"/>
            </a:solidFill>
            <a:prstDash val="solid"/>
          </a:ln>
        </p:spPr>
      </p:sp>
      <p:sp>
        <p:nvSpPr>
          <p:cNvPr id="11" name="Text 5"/>
          <p:cNvSpPr/>
          <p:nvPr/>
        </p:nvSpPr>
        <p:spPr>
          <a:xfrm>
            <a:off x="428625" y="2314575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27AE6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 Impact Example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495626" y="2652117"/>
            <a:ext cx="3795061" cy="40898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10GB CSV → 3GB Parquet = 70% storage savings + 5x faster queries</a:t>
            </a:r>
            <a:endParaRPr lang="en-US" sz="1046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4906" y="1644262"/>
            <a:ext cx="3571875" cy="25979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Evolution of Storage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1028700"/>
            <a:ext cx="357188" cy="357188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66" y="1135856"/>
            <a:ext cx="107156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85813" y="1028700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1960s</a:t>
            </a:r>
            <a:endParaRPr lang="en-US" sz="942" dirty="0"/>
          </a:p>
        </p:txBody>
      </p:sp>
      <p:sp>
        <p:nvSpPr>
          <p:cNvPr id="7" name="Text 3"/>
          <p:cNvSpPr/>
          <p:nvPr/>
        </p:nvSpPr>
        <p:spPr>
          <a:xfrm>
            <a:off x="785813" y="1266230"/>
            <a:ext cx="62881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Flat files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1414630" y="1266230"/>
            <a:ext cx="122459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→ early text/CSV</a:t>
            </a:r>
            <a:endParaRPr lang="en-US" sz="1046" dirty="0"/>
          </a:p>
        </p:txBody>
      </p:sp>
      <p:sp>
        <p:nvSpPr>
          <p:cNvPr id="9" name="Shape 5"/>
          <p:cNvSpPr/>
          <p:nvPr/>
        </p:nvSpPr>
        <p:spPr>
          <a:xfrm>
            <a:off x="285750" y="1685925"/>
            <a:ext cx="357188" cy="357188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1793081"/>
            <a:ext cx="142875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85813" y="1685925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1970s</a:t>
            </a:r>
            <a:endParaRPr lang="en-US" sz="942" dirty="0"/>
          </a:p>
        </p:txBody>
      </p:sp>
      <p:sp>
        <p:nvSpPr>
          <p:cNvPr id="12" name="Text 7"/>
          <p:cNvSpPr/>
          <p:nvPr/>
        </p:nvSpPr>
        <p:spPr>
          <a:xfrm>
            <a:off x="785813" y="1923455"/>
            <a:ext cx="7655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Databases</a:t>
            </a:r>
            <a:endParaRPr lang="en-US" sz="1046" dirty="0"/>
          </a:p>
        </p:txBody>
      </p:sp>
      <p:sp>
        <p:nvSpPr>
          <p:cNvPr id="13" name="Text 8"/>
          <p:cNvSpPr/>
          <p:nvPr/>
        </p:nvSpPr>
        <p:spPr>
          <a:xfrm>
            <a:off x="1551338" y="1923455"/>
            <a:ext cx="146661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→ relational models</a:t>
            </a:r>
            <a:endParaRPr lang="en-US" sz="1046" dirty="0"/>
          </a:p>
        </p:txBody>
      </p:sp>
      <p:sp>
        <p:nvSpPr>
          <p:cNvPr id="14" name="Shape 9"/>
          <p:cNvSpPr/>
          <p:nvPr/>
        </p:nvSpPr>
        <p:spPr>
          <a:xfrm>
            <a:off x="285750" y="2343150"/>
            <a:ext cx="357188" cy="357188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836" y="2450306"/>
            <a:ext cx="125016" cy="14287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85813" y="2343150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2000s</a:t>
            </a:r>
            <a:endParaRPr lang="en-US" sz="942" dirty="0"/>
          </a:p>
        </p:txBody>
      </p:sp>
      <p:sp>
        <p:nvSpPr>
          <p:cNvPr id="17" name="Text 11"/>
          <p:cNvSpPr/>
          <p:nvPr/>
        </p:nvSpPr>
        <p:spPr>
          <a:xfrm>
            <a:off x="785813" y="2580680"/>
            <a:ext cx="48965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NoSQL</a:t>
            </a:r>
            <a:endParaRPr lang="en-US" sz="1046" dirty="0"/>
          </a:p>
        </p:txBody>
      </p:sp>
      <p:sp>
        <p:nvSpPr>
          <p:cNvPr id="18" name="Text 12"/>
          <p:cNvSpPr/>
          <p:nvPr/>
        </p:nvSpPr>
        <p:spPr>
          <a:xfrm>
            <a:off x="1275466" y="2580680"/>
            <a:ext cx="23144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→ flexibility for semi-structured</a:t>
            </a:r>
            <a:endParaRPr lang="en-US" sz="1046" dirty="0"/>
          </a:p>
        </p:txBody>
      </p:sp>
      <p:sp>
        <p:nvSpPr>
          <p:cNvPr id="19" name="Shape 13"/>
          <p:cNvSpPr/>
          <p:nvPr/>
        </p:nvSpPr>
        <p:spPr>
          <a:xfrm>
            <a:off x="285750" y="3000375"/>
            <a:ext cx="357188" cy="357188"/>
          </a:xfrm>
          <a:prstGeom prst="ellipse">
            <a:avLst/>
          </a:prstGeom>
          <a:solidFill>
            <a:srgbClr val="3498DB"/>
          </a:solidFill>
          <a:ln/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047" y="3107531"/>
            <a:ext cx="178594" cy="142875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85813" y="3000375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7F8C8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2010s</a:t>
            </a:r>
            <a:endParaRPr lang="en-US" sz="942" dirty="0"/>
          </a:p>
        </p:txBody>
      </p:sp>
      <p:sp>
        <p:nvSpPr>
          <p:cNvPr id="22" name="Text 15"/>
          <p:cNvSpPr/>
          <p:nvPr/>
        </p:nvSpPr>
        <p:spPr>
          <a:xfrm>
            <a:off x="785813" y="3237905"/>
            <a:ext cx="41749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</a:t>
            </a:r>
            <a:endParaRPr lang="en-US" sz="1046" dirty="0"/>
          </a:p>
        </p:txBody>
      </p:sp>
      <p:sp>
        <p:nvSpPr>
          <p:cNvPr id="23" name="Text 16"/>
          <p:cNvSpPr/>
          <p:nvPr/>
        </p:nvSpPr>
        <p:spPr>
          <a:xfrm>
            <a:off x="1203303" y="3237905"/>
            <a:ext cx="177438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→ distributed &amp; scalable</a:t>
            </a:r>
            <a:endParaRPr lang="en-US" sz="1046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6464" y="1514503"/>
            <a:ext cx="1868732" cy="28574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Storage Categories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535781" y="1037630"/>
            <a:ext cx="71867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File-based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1254454" y="1037630"/>
            <a:ext cx="183122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(CSV, JSON, Parquet, HDF5)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535781" y="1394817"/>
            <a:ext cx="149176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Relational databases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027541" y="1394817"/>
            <a:ext cx="141463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(SQLite, PostgreSQL)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535781" y="1752005"/>
            <a:ext cx="109600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NoSQL systems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1631789" y="1752005"/>
            <a:ext cx="135561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(MongoDB, Redis) - 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535781" y="2109192"/>
            <a:ext cx="196726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Cloud &amp; distributed storage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2503047" y="2109192"/>
            <a:ext cx="110873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(S3, BigQuery) - </a:t>
            </a:r>
            <a:endParaRPr lang="en-US" sz="1046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906" y="1939221"/>
            <a:ext cx="3571875" cy="20080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File-based Storage Basics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1037630"/>
            <a:ext cx="128847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formats: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1574220" y="1037630"/>
            <a:ext cx="241860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CSV, JSON, XML, TXT, Parquet, HDF5</a:t>
            </a:r>
            <a:endParaRPr lang="en-US" sz="1046" dirty="0"/>
          </a:p>
        </p:txBody>
      </p:sp>
      <p:sp>
        <p:nvSpPr>
          <p:cNvPr id="6" name="Shape 3"/>
          <p:cNvSpPr/>
          <p:nvPr/>
        </p:nvSpPr>
        <p:spPr>
          <a:xfrm>
            <a:off x="285750" y="1385888"/>
            <a:ext cx="2035969" cy="1443038"/>
          </a:xfrm>
          <a:prstGeom prst="rect">
            <a:avLst/>
          </a:prstGeom>
          <a:solidFill>
            <a:srgbClr val="D5F4E6"/>
          </a:solidFill>
          <a:ln/>
        </p:spPr>
      </p:sp>
      <p:sp>
        <p:nvSpPr>
          <p:cNvPr id="7" name="Shape 4"/>
          <p:cNvSpPr/>
          <p:nvPr/>
        </p:nvSpPr>
        <p:spPr>
          <a:xfrm>
            <a:off x="285750" y="1385888"/>
            <a:ext cx="28575" cy="1443038"/>
          </a:xfrm>
          <a:prstGeom prst="rect">
            <a:avLst/>
          </a:prstGeom>
          <a:solidFill>
            <a:srgbClr val="27AE60"/>
          </a:solidFill>
          <a:ln/>
        </p:spPr>
      </p:sp>
      <p:sp>
        <p:nvSpPr>
          <p:cNvPr id="8" name="Text 5"/>
          <p:cNvSpPr/>
          <p:nvPr/>
        </p:nvSpPr>
        <p:spPr>
          <a:xfrm>
            <a:off x="392906" y="1493044"/>
            <a:ext cx="182165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✅ Pros</a:t>
            </a:r>
            <a:endParaRPr lang="en-US" sz="1046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814513"/>
            <a:ext cx="128588" cy="12858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92931" y="1778794"/>
            <a:ext cx="147155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Easy to create and share</a:t>
            </a:r>
            <a:endParaRPr lang="en-US" sz="942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2064544"/>
            <a:ext cx="128588" cy="12858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92931" y="2028825"/>
            <a:ext cx="140637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Version control friendly</a:t>
            </a:r>
            <a:endParaRPr lang="en-US" sz="942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2314575"/>
            <a:ext cx="128588" cy="12858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92931" y="2278856"/>
            <a:ext cx="99348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Simple structure</a:t>
            </a:r>
            <a:endParaRPr lang="en-US" sz="942" dirty="0"/>
          </a:p>
        </p:txBody>
      </p:sp>
      <p:sp>
        <p:nvSpPr>
          <p:cNvPr id="15" name="Shape 9"/>
          <p:cNvSpPr/>
          <p:nvPr/>
        </p:nvSpPr>
        <p:spPr>
          <a:xfrm>
            <a:off x="2464594" y="1385888"/>
            <a:ext cx="2035969" cy="1443038"/>
          </a:xfrm>
          <a:prstGeom prst="rect">
            <a:avLst/>
          </a:prstGeom>
          <a:solidFill>
            <a:srgbClr val="FADBD8"/>
          </a:solidFill>
          <a:ln/>
        </p:spPr>
      </p:sp>
      <p:sp>
        <p:nvSpPr>
          <p:cNvPr id="16" name="Shape 10"/>
          <p:cNvSpPr/>
          <p:nvPr/>
        </p:nvSpPr>
        <p:spPr>
          <a:xfrm>
            <a:off x="2464594" y="1385888"/>
            <a:ext cx="28575" cy="1443038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17" name="Text 11"/>
          <p:cNvSpPr/>
          <p:nvPr/>
        </p:nvSpPr>
        <p:spPr>
          <a:xfrm>
            <a:off x="2571750" y="1493044"/>
            <a:ext cx="182165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❌ Cons</a:t>
            </a:r>
            <a:endParaRPr lang="en-US" sz="1046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0" y="1814513"/>
            <a:ext cx="128588" cy="128588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2771775" y="1778794"/>
            <a:ext cx="107680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Limited scalability</a:t>
            </a:r>
            <a:endParaRPr lang="en-US" sz="942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0" y="2064544"/>
            <a:ext cx="128588" cy="128588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2771775" y="2028825"/>
            <a:ext cx="1621631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 concurrent access control</a:t>
            </a:r>
            <a:endParaRPr lang="en-US" sz="942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0" y="2507456"/>
            <a:ext cx="128588" cy="128588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2771775" y="2471738"/>
            <a:ext cx="156286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 built-in data validation</a:t>
            </a:r>
            <a:endParaRPr lang="en-US" sz="942" dirty="0"/>
          </a:p>
        </p:txBody>
      </p:sp>
      <p:sp>
        <p:nvSpPr>
          <p:cNvPr id="24" name="Text 15"/>
          <p:cNvSpPr/>
          <p:nvPr/>
        </p:nvSpPr>
        <p:spPr>
          <a:xfrm>
            <a:off x="285750" y="2980730"/>
            <a:ext cx="72754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cases:</a:t>
            </a:r>
            <a:endParaRPr lang="en-US" sz="1046" dirty="0"/>
          </a:p>
        </p:txBody>
      </p:sp>
      <p:sp>
        <p:nvSpPr>
          <p:cNvPr id="25" name="Text 16"/>
          <p:cNvSpPr/>
          <p:nvPr/>
        </p:nvSpPr>
        <p:spPr>
          <a:xfrm>
            <a:off x="1013296" y="2980730"/>
            <a:ext cx="294208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 exchange, prototyping, small-medium </a:t>
            </a:r>
            <a:endParaRPr lang="en-US" sz="1046" dirty="0"/>
          </a:p>
        </p:txBody>
      </p:sp>
      <p:sp>
        <p:nvSpPr>
          <p:cNvPr id="26" name="Text 17"/>
          <p:cNvSpPr/>
          <p:nvPr/>
        </p:nvSpPr>
        <p:spPr>
          <a:xfrm>
            <a:off x="285750" y="3195042"/>
            <a:ext cx="56879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datasets</a:t>
            </a:r>
            <a:endParaRPr lang="en-US" sz="1046" dirty="0"/>
          </a:p>
        </p:txBody>
      </p:sp>
      <p:pic>
        <p:nvPicPr>
          <p:cNvPr id="27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4906" y="2050256"/>
            <a:ext cx="3571875" cy="17859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CSV (Comma-Separated Values)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Human-readable, widely supported format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285750" y="1457325"/>
            <a:ext cx="4214813" cy="1250156"/>
          </a:xfrm>
          <a:prstGeom prst="rect">
            <a:avLst/>
          </a:prstGeom>
          <a:solidFill>
            <a:srgbClr val="D5F4E6"/>
          </a:solidFill>
          <a:ln/>
        </p:spPr>
      </p:sp>
      <p:sp>
        <p:nvSpPr>
          <p:cNvPr id="6" name="Shape 3"/>
          <p:cNvSpPr/>
          <p:nvPr/>
        </p:nvSpPr>
        <p:spPr>
          <a:xfrm>
            <a:off x="285750" y="1457325"/>
            <a:ext cx="28575" cy="1250156"/>
          </a:xfrm>
          <a:prstGeom prst="rect">
            <a:avLst/>
          </a:prstGeom>
          <a:solidFill>
            <a:srgbClr val="27AE60"/>
          </a:solidFill>
          <a:ln/>
        </p:spPr>
      </p:sp>
      <p:sp>
        <p:nvSpPr>
          <p:cNvPr id="7" name="Text 4"/>
          <p:cNvSpPr/>
          <p:nvPr/>
        </p:nvSpPr>
        <p:spPr>
          <a:xfrm>
            <a:off x="392906" y="1564481"/>
            <a:ext cx="4000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✅ Pros</a:t>
            </a:r>
            <a:endParaRPr lang="en-US" sz="1046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1885950"/>
            <a:ext cx="128588" cy="1285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2931" y="1850231"/>
            <a:ext cx="137910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Universal compatibility</a:t>
            </a:r>
            <a:endParaRPr lang="en-US" sz="942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2135981"/>
            <a:ext cx="128588" cy="12858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92931" y="2100263"/>
            <a:ext cx="99348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Simple structure</a:t>
            </a:r>
            <a:endParaRPr lang="en-US" sz="942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2386013"/>
            <a:ext cx="128588" cy="1285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92931" y="2350294"/>
            <a:ext cx="101921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Human-readable</a:t>
            </a:r>
            <a:endParaRPr lang="en-US" sz="942" dirty="0"/>
          </a:p>
        </p:txBody>
      </p:sp>
      <p:sp>
        <p:nvSpPr>
          <p:cNvPr id="14" name="Shape 8"/>
          <p:cNvSpPr/>
          <p:nvPr/>
        </p:nvSpPr>
        <p:spPr>
          <a:xfrm>
            <a:off x="285750" y="2850356"/>
            <a:ext cx="4214813" cy="1500188"/>
          </a:xfrm>
          <a:prstGeom prst="rect">
            <a:avLst/>
          </a:prstGeom>
          <a:solidFill>
            <a:srgbClr val="FADBD8"/>
          </a:solidFill>
          <a:ln/>
        </p:spPr>
      </p:sp>
      <p:sp>
        <p:nvSpPr>
          <p:cNvPr id="15" name="Shape 9"/>
          <p:cNvSpPr/>
          <p:nvPr/>
        </p:nvSpPr>
        <p:spPr>
          <a:xfrm>
            <a:off x="285750" y="2850356"/>
            <a:ext cx="28575" cy="1500188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16" name="Text 10"/>
          <p:cNvSpPr/>
          <p:nvPr/>
        </p:nvSpPr>
        <p:spPr>
          <a:xfrm>
            <a:off x="392906" y="2957513"/>
            <a:ext cx="4000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❌ Cons</a:t>
            </a:r>
            <a:endParaRPr lang="en-US" sz="1046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3278981"/>
            <a:ext cx="80367" cy="12858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44711" y="3267215"/>
            <a:ext cx="1514838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 </a:t>
            </a:r>
            <a:r>
              <a:rPr lang="en-US" sz="942" b="1" dirty="0">
                <a:solidFill>
                  <a:srgbClr val="FF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schema</a:t>
            </a:r>
            <a:r>
              <a:rPr lang="en-US" sz="942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enforcement</a:t>
            </a:r>
            <a:endParaRPr lang="en-US" sz="942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3529013"/>
            <a:ext cx="80367" cy="12858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544711" y="3493294"/>
            <a:ext cx="99167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Text-only format</a:t>
            </a:r>
            <a:endParaRPr lang="en-US" sz="942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3779044"/>
            <a:ext cx="80367" cy="128588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544711" y="3743325"/>
            <a:ext cx="113942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Memory inefficient</a:t>
            </a:r>
            <a:endParaRPr lang="en-US" sz="942" dirty="0"/>
          </a:p>
        </p:txBody>
      </p:sp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06" y="4029075"/>
            <a:ext cx="80367" cy="128588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544711" y="3993356"/>
            <a:ext cx="96468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Encoding issues</a:t>
            </a:r>
            <a:endParaRPr lang="en-US" sz="942" dirty="0"/>
          </a:p>
        </p:txBody>
      </p:sp>
      <p:sp>
        <p:nvSpPr>
          <p:cNvPr id="25" name="Shape 15"/>
          <p:cNvSpPr/>
          <p:nvPr/>
        </p:nvSpPr>
        <p:spPr>
          <a:xfrm>
            <a:off x="4643438" y="1457325"/>
            <a:ext cx="4214813" cy="1428750"/>
          </a:xfrm>
          <a:prstGeom prst="rect">
            <a:avLst/>
          </a:prstGeom>
          <a:solidFill>
            <a:srgbClr val="F8F9FA"/>
          </a:solidFill>
          <a:ln/>
        </p:spPr>
      </p:sp>
      <p:sp>
        <p:nvSpPr>
          <p:cNvPr id="26" name="Shape 16"/>
          <p:cNvSpPr/>
          <p:nvPr/>
        </p:nvSpPr>
        <p:spPr>
          <a:xfrm>
            <a:off x="4754166" y="1568053"/>
            <a:ext cx="387911" cy="292894"/>
          </a:xfrm>
          <a:prstGeom prst="rect">
            <a:avLst/>
          </a:prstGeom>
          <a:solidFill>
            <a:srgbClr val="3498DB"/>
          </a:solidFill>
          <a:ln w="99">
            <a:solidFill>
              <a:srgbClr val="BDC3C7"/>
            </a:solidFill>
            <a:prstDash val="solid"/>
          </a:ln>
        </p:spPr>
      </p:sp>
      <p:sp>
        <p:nvSpPr>
          <p:cNvPr id="27" name="Text 17"/>
          <p:cNvSpPr/>
          <p:nvPr/>
        </p:nvSpPr>
        <p:spPr>
          <a:xfrm>
            <a:off x="4754166" y="1568053"/>
            <a:ext cx="387911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</a:t>
            </a:r>
            <a:endParaRPr lang="en-US" sz="837" dirty="0"/>
          </a:p>
        </p:txBody>
      </p:sp>
      <p:sp>
        <p:nvSpPr>
          <p:cNvPr id="28" name="Shape 18"/>
          <p:cNvSpPr/>
          <p:nvPr/>
        </p:nvSpPr>
        <p:spPr>
          <a:xfrm>
            <a:off x="5136607" y="1568053"/>
            <a:ext cx="847958" cy="292894"/>
          </a:xfrm>
          <a:prstGeom prst="rect">
            <a:avLst/>
          </a:prstGeom>
          <a:solidFill>
            <a:srgbClr val="3498DB"/>
          </a:solidFill>
          <a:ln w="99">
            <a:solidFill>
              <a:srgbClr val="BDC3C7"/>
            </a:solidFill>
            <a:prstDash val="solid"/>
          </a:ln>
        </p:spPr>
      </p:sp>
      <p:sp>
        <p:nvSpPr>
          <p:cNvPr id="29" name="Text 19"/>
          <p:cNvSpPr/>
          <p:nvPr/>
        </p:nvSpPr>
        <p:spPr>
          <a:xfrm>
            <a:off x="5136607" y="1568053"/>
            <a:ext cx="847958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name</a:t>
            </a:r>
            <a:endParaRPr lang="en-US" sz="837" dirty="0"/>
          </a:p>
        </p:txBody>
      </p:sp>
      <p:sp>
        <p:nvSpPr>
          <p:cNvPr id="30" name="Shape 20"/>
          <p:cNvSpPr/>
          <p:nvPr/>
        </p:nvSpPr>
        <p:spPr>
          <a:xfrm>
            <a:off x="5980351" y="1568053"/>
            <a:ext cx="722998" cy="292894"/>
          </a:xfrm>
          <a:prstGeom prst="rect">
            <a:avLst/>
          </a:prstGeom>
          <a:solidFill>
            <a:srgbClr val="3498DB"/>
          </a:solidFill>
          <a:ln w="99">
            <a:solidFill>
              <a:srgbClr val="BDC3C7"/>
            </a:solidFill>
            <a:prstDash val="solid"/>
          </a:ln>
        </p:spPr>
      </p:sp>
      <p:sp>
        <p:nvSpPr>
          <p:cNvPr id="31" name="Text 21"/>
          <p:cNvSpPr/>
          <p:nvPr/>
        </p:nvSpPr>
        <p:spPr>
          <a:xfrm>
            <a:off x="5980351" y="1568053"/>
            <a:ext cx="722998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score</a:t>
            </a:r>
            <a:endParaRPr lang="en-US" sz="837" dirty="0"/>
          </a:p>
        </p:txBody>
      </p:sp>
      <p:sp>
        <p:nvSpPr>
          <p:cNvPr id="32" name="Shape 22"/>
          <p:cNvSpPr/>
          <p:nvPr/>
        </p:nvSpPr>
        <p:spPr>
          <a:xfrm>
            <a:off x="6700251" y="1568053"/>
            <a:ext cx="2047270" cy="292894"/>
          </a:xfrm>
          <a:prstGeom prst="rect">
            <a:avLst/>
          </a:prstGeom>
          <a:solidFill>
            <a:srgbClr val="3498DB"/>
          </a:solidFill>
          <a:ln w="99">
            <a:solidFill>
              <a:srgbClr val="BDC3C7"/>
            </a:solidFill>
            <a:prstDash val="solid"/>
          </a:ln>
        </p:spPr>
      </p:sp>
      <p:sp>
        <p:nvSpPr>
          <p:cNvPr id="33" name="Text 23"/>
          <p:cNvSpPr/>
          <p:nvPr/>
        </p:nvSpPr>
        <p:spPr>
          <a:xfrm>
            <a:off x="6700251" y="1568053"/>
            <a:ext cx="2047270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timestamp</a:t>
            </a:r>
            <a:endParaRPr lang="en-US" sz="837" dirty="0"/>
          </a:p>
        </p:txBody>
      </p:sp>
      <p:sp>
        <p:nvSpPr>
          <p:cNvPr id="34" name="Text 24"/>
          <p:cNvSpPr/>
          <p:nvPr/>
        </p:nvSpPr>
        <p:spPr>
          <a:xfrm>
            <a:off x="4754166" y="1853803"/>
            <a:ext cx="378089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35" name="Text 25"/>
          <p:cNvSpPr/>
          <p:nvPr/>
        </p:nvSpPr>
        <p:spPr>
          <a:xfrm>
            <a:off x="5132254" y="1853803"/>
            <a:ext cx="851836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Alice</a:t>
            </a:r>
            <a:endParaRPr lang="en-US" sz="837" dirty="0"/>
          </a:p>
        </p:txBody>
      </p:sp>
      <p:sp>
        <p:nvSpPr>
          <p:cNvPr id="36" name="Text 26"/>
          <p:cNvSpPr/>
          <p:nvPr/>
        </p:nvSpPr>
        <p:spPr>
          <a:xfrm>
            <a:off x="5984091" y="1853803"/>
            <a:ext cx="713008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85.5</a:t>
            </a:r>
            <a:endParaRPr lang="en-US" sz="837" dirty="0"/>
          </a:p>
        </p:txBody>
      </p:sp>
      <p:sp>
        <p:nvSpPr>
          <p:cNvPr id="37" name="Text 27"/>
          <p:cNvSpPr/>
          <p:nvPr/>
        </p:nvSpPr>
        <p:spPr>
          <a:xfrm>
            <a:off x="6697098" y="1853803"/>
            <a:ext cx="2050424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2023-01-15 09:30:00</a:t>
            </a:r>
            <a:endParaRPr lang="en-US" sz="837" dirty="0"/>
          </a:p>
        </p:txBody>
      </p:sp>
      <p:sp>
        <p:nvSpPr>
          <p:cNvPr id="38" name="Text 28"/>
          <p:cNvSpPr/>
          <p:nvPr/>
        </p:nvSpPr>
        <p:spPr>
          <a:xfrm>
            <a:off x="4754166" y="2146697"/>
            <a:ext cx="378089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39" name="Text 29"/>
          <p:cNvSpPr/>
          <p:nvPr/>
        </p:nvSpPr>
        <p:spPr>
          <a:xfrm>
            <a:off x="5132254" y="2146697"/>
            <a:ext cx="851836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Bob</a:t>
            </a:r>
            <a:endParaRPr lang="en-US" sz="837" dirty="0"/>
          </a:p>
        </p:txBody>
      </p:sp>
      <p:sp>
        <p:nvSpPr>
          <p:cNvPr id="40" name="Text 30"/>
          <p:cNvSpPr/>
          <p:nvPr/>
        </p:nvSpPr>
        <p:spPr>
          <a:xfrm>
            <a:off x="5984091" y="2159998"/>
            <a:ext cx="713008" cy="266291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FF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hundred</a:t>
            </a:r>
            <a:endParaRPr lang="en-US" sz="837" b="1" dirty="0">
              <a:solidFill>
                <a:srgbClr val="FF0000"/>
              </a:solidFill>
            </a:endParaRPr>
          </a:p>
        </p:txBody>
      </p:sp>
      <p:sp>
        <p:nvSpPr>
          <p:cNvPr id="41" name="Text 31"/>
          <p:cNvSpPr/>
          <p:nvPr/>
        </p:nvSpPr>
        <p:spPr>
          <a:xfrm>
            <a:off x="6697098" y="2146697"/>
            <a:ext cx="2050424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2023-01-15 10:15:00</a:t>
            </a:r>
            <a:endParaRPr lang="en-US" sz="837" dirty="0"/>
          </a:p>
        </p:txBody>
      </p:sp>
      <p:sp>
        <p:nvSpPr>
          <p:cNvPr id="42" name="Text 32"/>
          <p:cNvSpPr/>
          <p:nvPr/>
        </p:nvSpPr>
        <p:spPr>
          <a:xfrm>
            <a:off x="4754166" y="2439591"/>
            <a:ext cx="378089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43" name="Text 33"/>
          <p:cNvSpPr/>
          <p:nvPr/>
        </p:nvSpPr>
        <p:spPr>
          <a:xfrm>
            <a:off x="5132254" y="2439591"/>
            <a:ext cx="851836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Charlie</a:t>
            </a:r>
            <a:endParaRPr lang="en-US" sz="837" dirty="0"/>
          </a:p>
        </p:txBody>
      </p:sp>
      <p:sp>
        <p:nvSpPr>
          <p:cNvPr id="44" name="Text 34"/>
          <p:cNvSpPr/>
          <p:nvPr/>
        </p:nvSpPr>
        <p:spPr>
          <a:xfrm>
            <a:off x="5984091" y="2439591"/>
            <a:ext cx="713008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78.5</a:t>
            </a:r>
            <a:endParaRPr lang="en-US" sz="837" dirty="0"/>
          </a:p>
        </p:txBody>
      </p:sp>
      <p:sp>
        <p:nvSpPr>
          <p:cNvPr id="45" name="Text 35"/>
          <p:cNvSpPr/>
          <p:nvPr/>
        </p:nvSpPr>
        <p:spPr>
          <a:xfrm>
            <a:off x="6697098" y="2439591"/>
            <a:ext cx="2050424" cy="292894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2023-01-15 11:00:00</a:t>
            </a:r>
            <a:endParaRPr lang="en-US" sz="837" dirty="0"/>
          </a:p>
        </p:txBody>
      </p:sp>
      <p:sp>
        <p:nvSpPr>
          <p:cNvPr id="46" name="Shape 36"/>
          <p:cNvSpPr/>
          <p:nvPr/>
        </p:nvSpPr>
        <p:spPr>
          <a:xfrm>
            <a:off x="4643438" y="3371850"/>
            <a:ext cx="4214813" cy="1485900"/>
          </a:xfrm>
          <a:prstGeom prst="rect">
            <a:avLst/>
          </a:prstGeom>
          <a:solidFill>
            <a:srgbClr val="2C3E50"/>
          </a:solidFill>
          <a:ln/>
        </p:spPr>
      </p:sp>
      <p:sp>
        <p:nvSpPr>
          <p:cNvPr id="47" name="Text 37"/>
          <p:cNvSpPr/>
          <p:nvPr/>
        </p:nvSpPr>
        <p:spPr>
          <a:xfrm>
            <a:off x="4786313" y="3693319"/>
            <a:ext cx="20343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95A5A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Memory optimization for large CSVs</a:t>
            </a:r>
            <a:endParaRPr lang="en-US" sz="837" dirty="0"/>
          </a:p>
        </p:txBody>
      </p:sp>
      <p:sp>
        <p:nvSpPr>
          <p:cNvPr id="48" name="Text 38"/>
          <p:cNvSpPr/>
          <p:nvPr/>
        </p:nvSpPr>
        <p:spPr>
          <a:xfrm>
            <a:off x="4786313" y="3864769"/>
            <a:ext cx="144979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df = pd.read_csv('data.csv', 
</a:t>
            </a:r>
            <a:endParaRPr lang="en-US" sz="837" dirty="0"/>
          </a:p>
        </p:txBody>
      </p:sp>
      <p:sp>
        <p:nvSpPr>
          <p:cNvPr id="49" name="Text 39"/>
          <p:cNvSpPr/>
          <p:nvPr/>
        </p:nvSpPr>
        <p:spPr>
          <a:xfrm>
            <a:off x="4786313" y="4036219"/>
            <a:ext cx="24091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dtype={'id': 'int32', 'score': 'float32'},
</a:t>
            </a:r>
            <a:endParaRPr lang="en-US" sz="837" dirty="0"/>
          </a:p>
        </p:txBody>
      </p:sp>
      <p:sp>
        <p:nvSpPr>
          <p:cNvPr id="50" name="Text 40"/>
          <p:cNvSpPr/>
          <p:nvPr/>
        </p:nvSpPr>
        <p:spPr>
          <a:xfrm>
            <a:off x="4786313" y="4207669"/>
            <a:ext cx="19526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parse_dates=['timestamp'],
</a:t>
            </a:r>
            <a:endParaRPr lang="en-US" sz="837" dirty="0"/>
          </a:p>
        </p:txBody>
      </p:sp>
      <p:sp>
        <p:nvSpPr>
          <p:cNvPr id="51" name="Text 41"/>
          <p:cNvSpPr/>
          <p:nvPr/>
        </p:nvSpPr>
        <p:spPr>
          <a:xfrm>
            <a:off x="4786313" y="4379119"/>
            <a:ext cx="152147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   chunksize=10000)  </a:t>
            </a:r>
            <a:endParaRPr lang="en-US" sz="837" dirty="0"/>
          </a:p>
        </p:txBody>
      </p:sp>
      <p:sp>
        <p:nvSpPr>
          <p:cNvPr id="52" name="Text 42"/>
          <p:cNvSpPr/>
          <p:nvPr/>
        </p:nvSpPr>
        <p:spPr>
          <a:xfrm>
            <a:off x="6307792" y="4379119"/>
            <a:ext cx="105774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95A5A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Process in chunks</a:t>
            </a:r>
            <a:endParaRPr lang="en-US" sz="83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532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CSV Best Practices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064419"/>
            <a:ext cx="142875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81" y="1028700"/>
            <a:ext cx="166365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Always specify encoding: </a:t>
            </a:r>
            <a:endParaRPr lang="en-US" sz="1046" dirty="0"/>
          </a:p>
        </p:txBody>
      </p:sp>
      <p:sp>
        <p:nvSpPr>
          <p:cNvPr id="6" name="Text 2"/>
          <p:cNvSpPr/>
          <p:nvPr/>
        </p:nvSpPr>
        <p:spPr>
          <a:xfrm>
            <a:off x="2199438" y="1028700"/>
            <a:ext cx="13718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encoding='utf-8'</a:t>
            </a:r>
            <a:endParaRPr lang="en-US" sz="1046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1421606"/>
            <a:ext cx="160734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53641" y="1385888"/>
            <a:ext cx="293781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Use appropriate data types to save memory</a:t>
            </a:r>
            <a:endParaRPr lang="en-US" sz="1046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1778794"/>
            <a:ext cx="142875" cy="14287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35781" y="1743075"/>
            <a:ext cx="211999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Handle missing values explicitly</a:t>
            </a:r>
            <a:endParaRPr lang="en-US" sz="1046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135981"/>
            <a:ext cx="142875" cy="14287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35781" y="2100263"/>
            <a:ext cx="122158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large files: use </a:t>
            </a:r>
            <a:endParaRPr lang="en-US" sz="1046" dirty="0"/>
          </a:p>
        </p:txBody>
      </p:sp>
      <p:sp>
        <p:nvSpPr>
          <p:cNvPr id="13" name="Text 6"/>
          <p:cNvSpPr/>
          <p:nvPr/>
        </p:nvSpPr>
        <p:spPr>
          <a:xfrm>
            <a:off x="1757363" y="2100263"/>
            <a:ext cx="77166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chunksize</a:t>
            </a:r>
            <a:endParaRPr lang="en-US" sz="1046" dirty="0"/>
          </a:p>
        </p:txBody>
      </p:sp>
      <p:sp>
        <p:nvSpPr>
          <p:cNvPr id="14" name="Text 7"/>
          <p:cNvSpPr/>
          <p:nvPr/>
        </p:nvSpPr>
        <p:spPr>
          <a:xfrm>
            <a:off x="2529027" y="2100263"/>
            <a:ext cx="14547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or </a:t>
            </a:r>
            <a:endParaRPr lang="en-US" sz="1046" dirty="0"/>
          </a:p>
        </p:txBody>
      </p:sp>
      <p:sp>
        <p:nvSpPr>
          <p:cNvPr id="15" name="Text 8"/>
          <p:cNvSpPr/>
          <p:nvPr/>
        </p:nvSpPr>
        <p:spPr>
          <a:xfrm>
            <a:off x="2823029" y="2100263"/>
            <a:ext cx="42870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C3E50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nrows</a:t>
            </a:r>
            <a:endParaRPr lang="en-US" sz="1046" dirty="0"/>
          </a:p>
        </p:txBody>
      </p:sp>
      <p:sp>
        <p:nvSpPr>
          <p:cNvPr id="16" name="Shape 9"/>
          <p:cNvSpPr/>
          <p:nvPr/>
        </p:nvSpPr>
        <p:spPr>
          <a:xfrm>
            <a:off x="4500325" y="958211"/>
            <a:ext cx="4071938" cy="764381"/>
          </a:xfrm>
          <a:prstGeom prst="rect">
            <a:avLst/>
          </a:prstGeom>
          <a:solidFill>
            <a:srgbClr val="EAF7FB"/>
          </a:solidFill>
          <a:ln/>
        </p:spPr>
      </p:sp>
      <p:sp>
        <p:nvSpPr>
          <p:cNvPr id="17" name="Shape 10"/>
          <p:cNvSpPr/>
          <p:nvPr/>
        </p:nvSpPr>
        <p:spPr>
          <a:xfrm>
            <a:off x="4500325" y="958211"/>
            <a:ext cx="28575" cy="764381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8" name="Text 11"/>
          <p:cNvSpPr/>
          <p:nvPr/>
        </p:nvSpPr>
        <p:spPr>
          <a:xfrm>
            <a:off x="4607481" y="1065367"/>
            <a:ext cx="38576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Memory Saving Tip</a:t>
            </a:r>
            <a:endParaRPr lang="en-US" sz="837" dirty="0"/>
          </a:p>
        </p:txBody>
      </p:sp>
      <p:sp>
        <p:nvSpPr>
          <p:cNvPr id="19" name="Text 12"/>
          <p:cNvSpPr/>
          <p:nvPr/>
        </p:nvSpPr>
        <p:spPr>
          <a:xfrm>
            <a:off x="4607481" y="1272536"/>
            <a:ext cx="38576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Using appropriate dtypes can reduce memory usage by up to 70% for large datasets.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1919</Words>
  <Application>Microsoft Office PowerPoint</Application>
  <PresentationFormat>On-screen Show (16:9)</PresentationFormat>
  <Paragraphs>411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Courier New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Arun Ayyar</cp:lastModifiedBy>
  <cp:revision>12</cp:revision>
  <dcterms:created xsi:type="dcterms:W3CDTF">2025-09-08T12:25:12Z</dcterms:created>
  <dcterms:modified xsi:type="dcterms:W3CDTF">2025-09-10T07:16:53Z</dcterms:modified>
</cp:coreProperties>
</file>